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7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8288000" cy="10287000"/>
  <p:notesSz cx="6858000" cy="9144000"/>
  <p:embeddedFontLst>
    <p:embeddedFont>
      <p:font typeface="Open Sauce" panose="020B0604020202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Mont Bold" panose="020B0604020202020204" charset="0"/>
      <p:regular r:id="rId24"/>
    </p:embeddedFont>
    <p:embeddedFont>
      <p:font typeface="Open Sauce Light" panose="020B0604020202020204" charset="0"/>
      <p:regular r:id="rId25"/>
    </p:embeddedFont>
    <p:embeddedFont>
      <p:font typeface="MS PGothic" panose="020B0600070205080204" pitchFamily="34" charset="-128"/>
      <p:regular r:id="rId26"/>
    </p:embeddedFont>
    <p:embeddedFont>
      <p:font typeface="MS PGothic" panose="020B0600070205080204" pitchFamily="34" charset="-128"/>
      <p:regular r:id="rId26"/>
    </p:embeddedFont>
    <p:embeddedFont>
      <p:font typeface="Playfair Display Ultra-Bold" panose="020B0604020202020204" charset="0"/>
      <p:regular r:id="rId27"/>
    </p:embeddedFont>
    <p:embeddedFont>
      <p:font typeface="Playfair Display Bold" panose="020B0604020202020204" charset="0"/>
      <p:regular r:id="rId28"/>
    </p:embeddedFont>
    <p:embeddedFont>
      <p:font typeface="Playfair Display Semi-Bold" panose="020B0604020202020204" charset="0"/>
      <p:regular r:id="rId29"/>
    </p:embeddedFont>
    <p:embeddedFont>
      <p:font typeface="Garet" panose="020B0604020202020204" charset="0"/>
      <p:regular r:id="rId30"/>
    </p:embeddedFont>
    <p:embeddedFont>
      <p:font typeface="Open Sauce Bold" panose="020B0604020202020204" charset="0"/>
      <p:regular r:id="rId31"/>
    </p:embeddedFont>
    <p:embeddedFont>
      <p:font typeface="League Spartan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571244" y="1600199"/>
            <a:ext cx="3238756" cy="5143145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1350" b="0" i="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4034464" y="1600200"/>
            <a:ext cx="3238756" cy="22950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135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7509580" y="1600200"/>
            <a:ext cx="3238756" cy="5143143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135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0981894" y="1584101"/>
            <a:ext cx="3238756" cy="22950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135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14466103" y="1584100"/>
            <a:ext cx="3238756" cy="5159243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135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4055453" y="4448700"/>
            <a:ext cx="3238756" cy="22950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135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10988452" y="4448700"/>
            <a:ext cx="3238756" cy="22950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135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571244" y="7315200"/>
            <a:ext cx="8420356" cy="21717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135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9334801" y="7315200"/>
            <a:ext cx="8370061" cy="21717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135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7315200" y="571500"/>
            <a:ext cx="2590800" cy="34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/>
          <a:lstStyle>
            <a:lvl1pPr marL="0" indent="0">
              <a:buNone/>
              <a:defRPr sz="135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10495756" y="571500"/>
            <a:ext cx="2590800" cy="34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/>
          <a:lstStyle>
            <a:lvl1pPr marL="0" indent="0">
              <a:buNone/>
              <a:defRPr sz="135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4"/>
          </p:nvPr>
        </p:nvSpPr>
        <p:spPr>
          <a:xfrm>
            <a:off x="14325600" y="571500"/>
            <a:ext cx="2133600" cy="34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/>
          <a:lstStyle>
            <a:lvl1pPr marL="0" indent="0">
              <a:buNone/>
              <a:defRPr sz="135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17068800" y="571500"/>
            <a:ext cx="762000" cy="34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/>
          <a:lstStyle>
            <a:lvl1pPr marL="0" indent="0">
              <a:buNone/>
              <a:defRPr sz="135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9902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451338" y="1143000"/>
            <a:ext cx="17364809" cy="84582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en-GB" sz="2700" dirty="0">
              <a:solidFill>
                <a:prstClr val="white"/>
              </a:solidFill>
            </a:endParaRPr>
          </a:p>
        </p:txBody>
      </p:sp>
      <p:sp>
        <p:nvSpPr>
          <p:cNvPr id="1027" name="TextBox 6"/>
          <p:cNvSpPr txBox="1">
            <a:spLocks noChangeArrowheads="1"/>
          </p:cNvSpPr>
          <p:nvPr userDrawn="1"/>
        </p:nvSpPr>
        <p:spPr bwMode="auto">
          <a:xfrm>
            <a:off x="457200" y="457201"/>
            <a:ext cx="4747846" cy="4616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400" b="1">
                <a:solidFill>
                  <a:srgbClr val="444444"/>
                </a:solidFill>
                <a:latin typeface="Arial" charset="0"/>
                <a:cs typeface="Arial" charset="0"/>
              </a:rPr>
              <a:t>Business Model Canvas</a:t>
            </a:r>
          </a:p>
        </p:txBody>
      </p:sp>
      <p:sp>
        <p:nvSpPr>
          <p:cNvPr id="1028" name="TextBox 7"/>
          <p:cNvSpPr txBox="1">
            <a:spLocks noChangeArrowheads="1"/>
          </p:cNvSpPr>
          <p:nvPr userDrawn="1"/>
        </p:nvSpPr>
        <p:spPr bwMode="auto">
          <a:xfrm>
            <a:off x="7127631" y="276225"/>
            <a:ext cx="2590800" cy="253916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050" i="1">
                <a:solidFill>
                  <a:srgbClr val="444444"/>
                </a:solidFill>
                <a:latin typeface="Arial" charset="0"/>
                <a:cs typeface="Arial" charset="0"/>
              </a:rPr>
              <a:t>Designed for:</a:t>
            </a:r>
          </a:p>
        </p:txBody>
      </p:sp>
      <p:sp>
        <p:nvSpPr>
          <p:cNvPr id="1029" name="TextBox 8"/>
          <p:cNvSpPr txBox="1">
            <a:spLocks noChangeArrowheads="1"/>
          </p:cNvSpPr>
          <p:nvPr userDrawn="1"/>
        </p:nvSpPr>
        <p:spPr bwMode="auto">
          <a:xfrm>
            <a:off x="10313378" y="271463"/>
            <a:ext cx="2590800" cy="253916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050" i="1">
                <a:solidFill>
                  <a:srgbClr val="444444"/>
                </a:solidFill>
                <a:latin typeface="Arial" charset="0"/>
                <a:cs typeface="Arial" charset="0"/>
              </a:rPr>
              <a:t>Designed by:</a:t>
            </a:r>
          </a:p>
        </p:txBody>
      </p:sp>
      <p:sp>
        <p:nvSpPr>
          <p:cNvPr id="1030" name="TextBox 9"/>
          <p:cNvSpPr txBox="1">
            <a:spLocks noChangeArrowheads="1"/>
          </p:cNvSpPr>
          <p:nvPr userDrawn="1"/>
        </p:nvSpPr>
        <p:spPr bwMode="auto">
          <a:xfrm>
            <a:off x="14149754" y="271463"/>
            <a:ext cx="2242039" cy="253916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050" i="1">
                <a:solidFill>
                  <a:srgbClr val="444444"/>
                </a:solidFill>
                <a:latin typeface="Arial" charset="0"/>
                <a:cs typeface="Arial" charset="0"/>
              </a:rPr>
              <a:t>Date:</a:t>
            </a:r>
          </a:p>
        </p:txBody>
      </p:sp>
      <p:sp>
        <p:nvSpPr>
          <p:cNvPr id="1031" name="TextBox 10"/>
          <p:cNvSpPr txBox="1">
            <a:spLocks noChangeArrowheads="1"/>
          </p:cNvSpPr>
          <p:nvPr userDrawn="1"/>
        </p:nvSpPr>
        <p:spPr bwMode="auto">
          <a:xfrm>
            <a:off x="16878301" y="271463"/>
            <a:ext cx="1145930" cy="253916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050" i="1">
                <a:solidFill>
                  <a:srgbClr val="444444"/>
                </a:solidFill>
                <a:latin typeface="Arial" charset="0"/>
                <a:cs typeface="Arial" charset="0"/>
              </a:rPr>
              <a:t>Version:</a:t>
            </a:r>
          </a:p>
        </p:txBody>
      </p:sp>
      <p:sp>
        <p:nvSpPr>
          <p:cNvPr id="1032" name="TextBox 11"/>
          <p:cNvSpPr txBox="1">
            <a:spLocks noChangeArrowheads="1"/>
          </p:cNvSpPr>
          <p:nvPr userDrawn="1"/>
        </p:nvSpPr>
        <p:spPr bwMode="auto">
          <a:xfrm>
            <a:off x="451339" y="1183483"/>
            <a:ext cx="3229708" cy="3231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500" b="1">
                <a:solidFill>
                  <a:srgbClr val="444444"/>
                </a:solidFill>
                <a:latin typeface="Arial" charset="0"/>
                <a:cs typeface="Arial" charset="0"/>
              </a:rPr>
              <a:t>Key Partners</a:t>
            </a:r>
          </a:p>
        </p:txBody>
      </p:sp>
      <p:sp>
        <p:nvSpPr>
          <p:cNvPr id="1033" name="TextBox 13"/>
          <p:cNvSpPr txBox="1">
            <a:spLocks noChangeArrowheads="1"/>
          </p:cNvSpPr>
          <p:nvPr userDrawn="1"/>
        </p:nvSpPr>
        <p:spPr bwMode="auto">
          <a:xfrm>
            <a:off x="451339" y="6858001"/>
            <a:ext cx="3229708" cy="3231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500" b="1">
                <a:solidFill>
                  <a:srgbClr val="444444"/>
                </a:solidFill>
                <a:latin typeface="Arial" charset="0"/>
                <a:cs typeface="Arial" charset="0"/>
              </a:rPr>
              <a:t>Cost Structure</a:t>
            </a:r>
          </a:p>
        </p:txBody>
      </p:sp>
      <p:sp>
        <p:nvSpPr>
          <p:cNvPr id="1034" name="TextBox 14"/>
          <p:cNvSpPr txBox="1">
            <a:spLocks noChangeArrowheads="1"/>
          </p:cNvSpPr>
          <p:nvPr userDrawn="1"/>
        </p:nvSpPr>
        <p:spPr bwMode="auto">
          <a:xfrm>
            <a:off x="3921370" y="1183483"/>
            <a:ext cx="3232639" cy="3231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500" b="1">
                <a:solidFill>
                  <a:srgbClr val="444444"/>
                </a:solidFill>
                <a:latin typeface="Arial" charset="0"/>
                <a:cs typeface="Arial" charset="0"/>
              </a:rPr>
              <a:t>Key Activities</a:t>
            </a:r>
          </a:p>
        </p:txBody>
      </p:sp>
      <p:sp>
        <p:nvSpPr>
          <p:cNvPr id="1035" name="TextBox 15"/>
          <p:cNvSpPr txBox="1">
            <a:spLocks noChangeArrowheads="1"/>
          </p:cNvSpPr>
          <p:nvPr userDrawn="1"/>
        </p:nvSpPr>
        <p:spPr bwMode="auto">
          <a:xfrm>
            <a:off x="3921370" y="3974308"/>
            <a:ext cx="3232639" cy="3231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500" b="1">
                <a:solidFill>
                  <a:srgbClr val="444444"/>
                </a:solidFill>
                <a:latin typeface="Arial" charset="0"/>
                <a:cs typeface="Arial" charset="0"/>
              </a:rPr>
              <a:t>Key Resources</a:t>
            </a:r>
          </a:p>
        </p:txBody>
      </p:sp>
      <p:sp>
        <p:nvSpPr>
          <p:cNvPr id="1036" name="TextBox 16"/>
          <p:cNvSpPr txBox="1">
            <a:spLocks noChangeArrowheads="1"/>
          </p:cNvSpPr>
          <p:nvPr userDrawn="1"/>
        </p:nvSpPr>
        <p:spPr bwMode="auto">
          <a:xfrm>
            <a:off x="7432432" y="1183482"/>
            <a:ext cx="3229708" cy="3231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500" b="1">
                <a:solidFill>
                  <a:srgbClr val="444444"/>
                </a:solidFill>
                <a:latin typeface="Arial" charset="0"/>
                <a:cs typeface="Arial" charset="0"/>
              </a:rPr>
              <a:t>Value Propositions</a:t>
            </a:r>
          </a:p>
        </p:txBody>
      </p:sp>
      <p:sp>
        <p:nvSpPr>
          <p:cNvPr id="1037" name="TextBox 18"/>
          <p:cNvSpPr txBox="1">
            <a:spLocks noChangeArrowheads="1"/>
          </p:cNvSpPr>
          <p:nvPr userDrawn="1"/>
        </p:nvSpPr>
        <p:spPr bwMode="auto">
          <a:xfrm>
            <a:off x="10928840" y="1173957"/>
            <a:ext cx="3229708" cy="3231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500" b="1">
                <a:solidFill>
                  <a:srgbClr val="444444"/>
                </a:solidFill>
                <a:latin typeface="Arial" charset="0"/>
                <a:cs typeface="Arial" charset="0"/>
              </a:rPr>
              <a:t>Customer Relationships</a:t>
            </a:r>
          </a:p>
        </p:txBody>
      </p:sp>
      <p:sp>
        <p:nvSpPr>
          <p:cNvPr id="1038" name="TextBox 19"/>
          <p:cNvSpPr txBox="1">
            <a:spLocks noChangeArrowheads="1"/>
          </p:cNvSpPr>
          <p:nvPr userDrawn="1"/>
        </p:nvSpPr>
        <p:spPr bwMode="auto">
          <a:xfrm>
            <a:off x="10928840" y="3964783"/>
            <a:ext cx="3229708" cy="3231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500" b="1">
                <a:solidFill>
                  <a:srgbClr val="444444"/>
                </a:solidFill>
                <a:latin typeface="Arial" charset="0"/>
                <a:cs typeface="Arial" charset="0"/>
              </a:rPr>
              <a:t>Channels</a:t>
            </a:r>
          </a:p>
        </p:txBody>
      </p:sp>
      <p:sp>
        <p:nvSpPr>
          <p:cNvPr id="1039" name="TextBox 20"/>
          <p:cNvSpPr txBox="1">
            <a:spLocks noChangeArrowheads="1"/>
          </p:cNvSpPr>
          <p:nvPr userDrawn="1"/>
        </p:nvSpPr>
        <p:spPr bwMode="auto">
          <a:xfrm>
            <a:off x="14434040" y="1183482"/>
            <a:ext cx="3229708" cy="3231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500" b="1">
                <a:solidFill>
                  <a:srgbClr val="444444"/>
                </a:solidFill>
                <a:latin typeface="Arial" charset="0"/>
                <a:cs typeface="Arial" charset="0"/>
              </a:rPr>
              <a:t>Customer Segments</a:t>
            </a:r>
          </a:p>
        </p:txBody>
      </p:sp>
      <p:sp>
        <p:nvSpPr>
          <p:cNvPr id="1040" name="TextBox 22"/>
          <p:cNvSpPr txBox="1">
            <a:spLocks noChangeArrowheads="1"/>
          </p:cNvSpPr>
          <p:nvPr userDrawn="1"/>
        </p:nvSpPr>
        <p:spPr bwMode="auto">
          <a:xfrm>
            <a:off x="9182102" y="6858000"/>
            <a:ext cx="3229708" cy="3231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500" b="1">
                <a:solidFill>
                  <a:srgbClr val="444444"/>
                </a:solidFill>
                <a:latin typeface="Arial" charset="0"/>
                <a:cs typeface="Arial" charset="0"/>
              </a:rPr>
              <a:t>Revenue Streams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451338" y="1143000"/>
            <a:ext cx="3470031" cy="5715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en-GB" sz="2700" dirty="0">
              <a:solidFill>
                <a:prstClr val="white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3921369" y="1140620"/>
            <a:ext cx="3472962" cy="282416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en-GB" sz="2700" dirty="0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3921369" y="3964782"/>
            <a:ext cx="3472962" cy="289321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en-GB" sz="2700" dirty="0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7394332" y="1143000"/>
            <a:ext cx="3470031" cy="5715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en-GB" sz="2700" dirty="0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10864362" y="1143001"/>
            <a:ext cx="3470031" cy="282416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en-GB" sz="2700" dirty="0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10864362" y="3964782"/>
            <a:ext cx="3470031" cy="289321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en-GB" sz="2700" dirty="0">
              <a:solidFill>
                <a:prstClr val="white"/>
              </a:solidFill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4346117" y="1143000"/>
            <a:ext cx="3472961" cy="5715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en-GB" sz="2700" dirty="0">
              <a:solidFill>
                <a:prstClr val="white"/>
              </a:solidFill>
            </a:endParaRPr>
          </a:p>
        </p:txBody>
      </p:sp>
      <p:sp>
        <p:nvSpPr>
          <p:cNvPr id="32" name="Rectangle 31"/>
          <p:cNvSpPr/>
          <p:nvPr userDrawn="1"/>
        </p:nvSpPr>
        <p:spPr>
          <a:xfrm>
            <a:off x="451338" y="6869907"/>
            <a:ext cx="8701455" cy="273129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en-GB" sz="2700" dirty="0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 userDrawn="1"/>
        </p:nvSpPr>
        <p:spPr>
          <a:xfrm>
            <a:off x="9152793" y="6869907"/>
            <a:ext cx="8663354" cy="273129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en-GB" sz="2700" dirty="0">
              <a:solidFill>
                <a:prstClr val="white"/>
              </a:solidFill>
            </a:endParaRPr>
          </a:p>
        </p:txBody>
      </p:sp>
      <p:pic>
        <p:nvPicPr>
          <p:cNvPr id="1050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1908" y="1059657"/>
            <a:ext cx="665286" cy="540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1" name="Picture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808" y="1066801"/>
            <a:ext cx="665284" cy="540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2" name="Picture 1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6339" y="1059657"/>
            <a:ext cx="665286" cy="540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3" name="Picture 1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1"/>
          <a:stretch>
            <a:fillRect/>
          </a:stretch>
        </p:blipFill>
        <p:spPr bwMode="auto">
          <a:xfrm>
            <a:off x="11573608" y="6743701"/>
            <a:ext cx="665284" cy="540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" name="Picture 19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078" y="1059657"/>
            <a:ext cx="665286" cy="540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5" name="Picture 20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55" y="1059657"/>
            <a:ext cx="665286" cy="540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6" name="Picture 2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5" r="6839"/>
          <a:stretch>
            <a:fillRect/>
          </a:stretch>
        </p:blipFill>
        <p:spPr bwMode="auto">
          <a:xfrm>
            <a:off x="2429608" y="6743701"/>
            <a:ext cx="665284" cy="540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7" name="Picture 15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7670" y="3886201"/>
            <a:ext cx="665284" cy="540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8" name="Picture 1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8"/>
          <a:stretch>
            <a:fillRect/>
          </a:stretch>
        </p:blipFill>
        <p:spPr bwMode="auto">
          <a:xfrm>
            <a:off x="5908431" y="3886201"/>
            <a:ext cx="665286" cy="540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0994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685800" rtl="0" eaLnBrk="0" fontAlgn="base" hangingPunct="0">
        <a:spcBef>
          <a:spcPct val="0"/>
        </a:spcBef>
        <a:spcAft>
          <a:spcPct val="0"/>
        </a:spcAft>
        <a:defRPr sz="66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1pPr>
      <a:lvl2pPr algn="ctr" defTabSz="685800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ctr" defTabSz="685800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ctr" defTabSz="685800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ctr" defTabSz="685800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685800" algn="ctr" defTabSz="685800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Arial" charset="0"/>
          <a:ea typeface="ＭＳ Ｐゴシック" charset="0"/>
        </a:defRPr>
      </a:lvl6pPr>
      <a:lvl7pPr marL="1371600" algn="ctr" defTabSz="685800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Arial" charset="0"/>
          <a:ea typeface="ＭＳ Ｐゴシック" charset="0"/>
        </a:defRPr>
      </a:lvl7pPr>
      <a:lvl8pPr marL="2057400" algn="ctr" defTabSz="685800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Arial" charset="0"/>
          <a:ea typeface="ＭＳ Ｐゴシック" charset="0"/>
        </a:defRPr>
      </a:lvl8pPr>
      <a:lvl9pPr marL="2743200" algn="ctr" defTabSz="685800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514350" indent="-514350" algn="l" defTabSz="6858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1pPr>
      <a:lvl2pPr marL="1114425" indent="-428625" algn="l" defTabSz="6858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4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1714500" indent="-342900" algn="l" defTabSz="6858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2400300" indent="-342900" algn="l" defTabSz="6858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3086100" indent="-342900" algn="l" defTabSz="6858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0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3771900" indent="-342900" algn="l" defTabSz="685800" rtl="0" eaLnBrk="1" latinLnBrk="0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svg"/><Relationship Id="rId7" Type="http://schemas.openxmlformats.org/officeDocument/2006/relationships/image" Target="../media/image6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4.svg"/><Relationship Id="rId5" Type="http://schemas.openxmlformats.org/officeDocument/2006/relationships/image" Target="../media/image4.sv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svg"/><Relationship Id="rId7" Type="http://schemas.openxmlformats.org/officeDocument/2006/relationships/image" Target="../media/image29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14.svg"/><Relationship Id="rId5" Type="http://schemas.openxmlformats.org/officeDocument/2006/relationships/image" Target="../media/image4.sv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pariwar.vercel.app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4.svg"/><Relationship Id="rId5" Type="http://schemas.openxmlformats.org/officeDocument/2006/relationships/image" Target="../media/image4.sv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6.svg"/><Relationship Id="rId7" Type="http://schemas.openxmlformats.org/officeDocument/2006/relationships/image" Target="../media/image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svg"/><Relationship Id="rId4" Type="http://schemas.openxmlformats.org/officeDocument/2006/relationships/image" Target="../media/image11.png"/><Relationship Id="rId9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85556" y="454609"/>
            <a:ext cx="17316887" cy="9377782"/>
          </a:xfrm>
          <a:prstGeom prst="rect">
            <a:avLst/>
          </a:prstGeom>
          <a:solidFill>
            <a:srgbClr val="EFEFEF"/>
          </a:solidFill>
        </p:spPr>
      </p:sp>
      <p:sp>
        <p:nvSpPr>
          <p:cNvPr id="3" name="Freeform 3"/>
          <p:cNvSpPr/>
          <p:nvPr/>
        </p:nvSpPr>
        <p:spPr>
          <a:xfrm>
            <a:off x="1448827" y="3058994"/>
            <a:ext cx="6212094" cy="4114800"/>
          </a:xfrm>
          <a:custGeom>
            <a:avLst/>
            <a:gdLst/>
            <a:ahLst/>
            <a:cxnLst/>
            <a:rect l="l" t="t" r="r" b="b"/>
            <a:pathLst>
              <a:path w="6212094" h="4114800">
                <a:moveTo>
                  <a:pt x="0" y="0"/>
                </a:moveTo>
                <a:lnTo>
                  <a:pt x="6212094" y="0"/>
                </a:lnTo>
                <a:lnTo>
                  <a:pt x="6212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7259300" y="9258300"/>
            <a:ext cx="268055" cy="350711"/>
            <a:chOff x="0" y="0"/>
            <a:chExt cx="357406" cy="467614"/>
          </a:xfrm>
        </p:grpSpPr>
        <p:sp>
          <p:nvSpPr>
            <p:cNvPr id="5" name="Freeform 5"/>
            <p:cNvSpPr/>
            <p:nvPr/>
          </p:nvSpPr>
          <p:spPr>
            <a:xfrm rot="-5400000">
              <a:off x="40597" y="150806"/>
              <a:ext cx="467614" cy="166003"/>
            </a:xfrm>
            <a:custGeom>
              <a:avLst/>
              <a:gdLst/>
              <a:ahLst/>
              <a:cxnLst/>
              <a:rect l="l" t="t" r="r" b="b"/>
              <a:pathLst>
                <a:path w="467614" h="166003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5400000">
              <a:off x="-150806" y="150806"/>
              <a:ext cx="467614" cy="166003"/>
            </a:xfrm>
            <a:custGeom>
              <a:avLst/>
              <a:gdLst/>
              <a:ahLst/>
              <a:cxnLst/>
              <a:rect l="l" t="t" r="r" b="b"/>
              <a:pathLst>
                <a:path w="467614" h="166003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flipH="1">
            <a:off x="5827532" y="6569100"/>
            <a:ext cx="4451734" cy="604694"/>
          </a:xfrm>
          <a:custGeom>
            <a:avLst/>
            <a:gdLst/>
            <a:ahLst/>
            <a:cxnLst/>
            <a:rect l="l" t="t" r="r" b="b"/>
            <a:pathLst>
              <a:path w="4451734" h="604694">
                <a:moveTo>
                  <a:pt x="4451734" y="0"/>
                </a:moveTo>
                <a:lnTo>
                  <a:pt x="0" y="0"/>
                </a:lnTo>
                <a:lnTo>
                  <a:pt x="0" y="604694"/>
                </a:lnTo>
                <a:lnTo>
                  <a:pt x="4451734" y="604694"/>
                </a:lnTo>
                <a:lnTo>
                  <a:pt x="445173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 flipV="1">
            <a:off x="5093747" y="2836787"/>
            <a:ext cx="5185519" cy="704366"/>
          </a:xfrm>
          <a:custGeom>
            <a:avLst/>
            <a:gdLst/>
            <a:ahLst/>
            <a:cxnLst/>
            <a:rect l="l" t="t" r="r" b="b"/>
            <a:pathLst>
              <a:path w="5185519" h="704366">
                <a:moveTo>
                  <a:pt x="5185519" y="704367"/>
                </a:moveTo>
                <a:lnTo>
                  <a:pt x="0" y="704367"/>
                </a:lnTo>
                <a:lnTo>
                  <a:pt x="0" y="0"/>
                </a:lnTo>
                <a:lnTo>
                  <a:pt x="5185519" y="0"/>
                </a:lnTo>
                <a:lnTo>
                  <a:pt x="5185519" y="704367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426561" y="5002446"/>
            <a:ext cx="5181987" cy="259099"/>
          </a:xfrm>
          <a:custGeom>
            <a:avLst/>
            <a:gdLst/>
            <a:ahLst/>
            <a:cxnLst/>
            <a:rect l="l" t="t" r="r" b="b"/>
            <a:pathLst>
              <a:path w="5181987" h="259099">
                <a:moveTo>
                  <a:pt x="0" y="0"/>
                </a:moveTo>
                <a:lnTo>
                  <a:pt x="5181987" y="0"/>
                </a:lnTo>
                <a:lnTo>
                  <a:pt x="5181987" y="259100"/>
                </a:lnTo>
                <a:lnTo>
                  <a:pt x="0" y="2591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440431" y="6745804"/>
            <a:ext cx="4726112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A6A6A6"/>
                </a:solidFill>
                <a:latin typeface="Playfair Display Bold"/>
              </a:rPr>
              <a:t>Leading to mental health issues, loneliness, pressure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886375" y="4715510"/>
            <a:ext cx="5372925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A6A6A6"/>
                </a:solidFill>
                <a:latin typeface="Playfair Display Semi-Bold"/>
              </a:rPr>
              <a:t>Due to strict environment &amp; gaps in communication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440431" y="2393616"/>
            <a:ext cx="5353041" cy="1198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Playfair Display Semi-Bold"/>
              </a:rPr>
              <a:t>Can solve their problems by discussing with specific family members, </a:t>
            </a:r>
            <a:r>
              <a:rPr lang="en-US" sz="2299">
                <a:solidFill>
                  <a:srgbClr val="FF3131"/>
                </a:solidFill>
                <a:latin typeface="Playfair Display Semi-Bold"/>
              </a:rPr>
              <a:t>yet they can’t.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85556" y="454609"/>
            <a:ext cx="17316887" cy="9377782"/>
          </a:xfrm>
          <a:prstGeom prst="rect">
            <a:avLst/>
          </a:prstGeom>
          <a:solidFill>
            <a:srgbClr val="EFEFEF"/>
          </a:solidFill>
        </p:spPr>
      </p:sp>
      <p:sp>
        <p:nvSpPr>
          <p:cNvPr id="3" name="Freeform 3"/>
          <p:cNvSpPr/>
          <p:nvPr/>
        </p:nvSpPr>
        <p:spPr>
          <a:xfrm>
            <a:off x="10085054" y="708644"/>
            <a:ext cx="14500892" cy="8869712"/>
          </a:xfrm>
          <a:custGeom>
            <a:avLst/>
            <a:gdLst/>
            <a:ahLst/>
            <a:cxnLst/>
            <a:rect l="l" t="t" r="r" b="b"/>
            <a:pathLst>
              <a:path w="14500892" h="8869712">
                <a:moveTo>
                  <a:pt x="0" y="0"/>
                </a:moveTo>
                <a:lnTo>
                  <a:pt x="14500892" y="0"/>
                </a:lnTo>
                <a:lnTo>
                  <a:pt x="14500892" y="8869712"/>
                </a:lnTo>
                <a:lnTo>
                  <a:pt x="0" y="8869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18427" y="1047750"/>
            <a:ext cx="15221169" cy="7334636"/>
          </a:xfrm>
          <a:custGeom>
            <a:avLst/>
            <a:gdLst/>
            <a:ahLst/>
            <a:cxnLst/>
            <a:rect l="l" t="t" r="r" b="b"/>
            <a:pathLst>
              <a:path w="15221169" h="7334636">
                <a:moveTo>
                  <a:pt x="0" y="0"/>
                </a:moveTo>
                <a:lnTo>
                  <a:pt x="15221169" y="0"/>
                </a:lnTo>
                <a:lnTo>
                  <a:pt x="15221169" y="7334636"/>
                </a:lnTo>
                <a:lnTo>
                  <a:pt x="0" y="7334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078352" y="2075097"/>
            <a:ext cx="1353734" cy="1282663"/>
          </a:xfrm>
          <a:custGeom>
            <a:avLst/>
            <a:gdLst/>
            <a:ahLst/>
            <a:cxnLst/>
            <a:rect l="l" t="t" r="r" b="b"/>
            <a:pathLst>
              <a:path w="1353734" h="1282663">
                <a:moveTo>
                  <a:pt x="0" y="0"/>
                </a:moveTo>
                <a:lnTo>
                  <a:pt x="1353734" y="0"/>
                </a:lnTo>
                <a:lnTo>
                  <a:pt x="1353734" y="1282663"/>
                </a:lnTo>
                <a:lnTo>
                  <a:pt x="0" y="12826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78352" y="3889779"/>
            <a:ext cx="1353734" cy="1282663"/>
          </a:xfrm>
          <a:custGeom>
            <a:avLst/>
            <a:gdLst/>
            <a:ahLst/>
            <a:cxnLst/>
            <a:rect l="l" t="t" r="r" b="b"/>
            <a:pathLst>
              <a:path w="1353734" h="1282663">
                <a:moveTo>
                  <a:pt x="0" y="0"/>
                </a:moveTo>
                <a:lnTo>
                  <a:pt x="1353734" y="0"/>
                </a:lnTo>
                <a:lnTo>
                  <a:pt x="1353734" y="1282663"/>
                </a:lnTo>
                <a:lnTo>
                  <a:pt x="0" y="12826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078352" y="5705842"/>
            <a:ext cx="1353734" cy="1282663"/>
          </a:xfrm>
          <a:custGeom>
            <a:avLst/>
            <a:gdLst/>
            <a:ahLst/>
            <a:cxnLst/>
            <a:rect l="l" t="t" r="r" b="b"/>
            <a:pathLst>
              <a:path w="1353734" h="1282663">
                <a:moveTo>
                  <a:pt x="0" y="0"/>
                </a:moveTo>
                <a:lnTo>
                  <a:pt x="1353734" y="0"/>
                </a:lnTo>
                <a:lnTo>
                  <a:pt x="1353734" y="1282662"/>
                </a:lnTo>
                <a:lnTo>
                  <a:pt x="0" y="12826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122371" y="7521904"/>
            <a:ext cx="1265695" cy="1172350"/>
          </a:xfrm>
          <a:custGeom>
            <a:avLst/>
            <a:gdLst/>
            <a:ahLst/>
            <a:cxnLst/>
            <a:rect l="l" t="t" r="r" b="b"/>
            <a:pathLst>
              <a:path w="1265695" h="1172350">
                <a:moveTo>
                  <a:pt x="0" y="0"/>
                </a:moveTo>
                <a:lnTo>
                  <a:pt x="1265695" y="0"/>
                </a:lnTo>
                <a:lnTo>
                  <a:pt x="1265695" y="1172351"/>
                </a:lnTo>
                <a:lnTo>
                  <a:pt x="0" y="11723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815928" y="2231606"/>
            <a:ext cx="6423470" cy="788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  <a:spcBef>
                <a:spcPct val="0"/>
              </a:spcBef>
            </a:pPr>
            <a:r>
              <a:rPr lang="en-US" sz="4000">
                <a:solidFill>
                  <a:srgbClr val="000000"/>
                </a:solidFill>
                <a:latin typeface="Mont Bold"/>
              </a:rPr>
              <a:t>Financial Feasibility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15928" y="4046288"/>
            <a:ext cx="5261397" cy="788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  <a:spcBef>
                <a:spcPct val="0"/>
              </a:spcBef>
            </a:pPr>
            <a:r>
              <a:rPr lang="en-US" sz="4000">
                <a:solidFill>
                  <a:srgbClr val="000000"/>
                </a:solidFill>
                <a:latin typeface="Mont Bold"/>
              </a:rPr>
              <a:t>Usability Feasibility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815928" y="5862351"/>
            <a:ext cx="6078626" cy="788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  <a:spcBef>
                <a:spcPct val="0"/>
              </a:spcBef>
            </a:pPr>
            <a:r>
              <a:rPr lang="en-US" sz="4000">
                <a:solidFill>
                  <a:srgbClr val="000000"/>
                </a:solidFill>
                <a:latin typeface="Mont Bold"/>
              </a:rPr>
              <a:t>Operational Feasibility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815928" y="7678413"/>
            <a:ext cx="6078626" cy="788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  <a:spcBef>
                <a:spcPct val="0"/>
              </a:spcBef>
            </a:pPr>
            <a:r>
              <a:rPr lang="en-US" sz="4000">
                <a:solidFill>
                  <a:srgbClr val="000000"/>
                </a:solidFill>
                <a:latin typeface="Mont Bold"/>
              </a:rPr>
              <a:t>Misuse of Platform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85556" y="454609"/>
            <a:ext cx="17316887" cy="9377782"/>
          </a:xfrm>
          <a:prstGeom prst="rect">
            <a:avLst/>
          </a:prstGeom>
          <a:solidFill>
            <a:srgbClr val="EFEFEF"/>
          </a:solidFill>
        </p:spPr>
      </p:sp>
      <p:sp>
        <p:nvSpPr>
          <p:cNvPr id="3" name="AutoShape 3"/>
          <p:cNvSpPr/>
          <p:nvPr/>
        </p:nvSpPr>
        <p:spPr>
          <a:xfrm>
            <a:off x="9606158" y="3241043"/>
            <a:ext cx="23812" cy="4327312"/>
          </a:xfrm>
          <a:prstGeom prst="line">
            <a:avLst/>
          </a:prstGeom>
          <a:ln w="76200" cap="rnd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9144000" y="2766978"/>
            <a:ext cx="948128" cy="948128"/>
          </a:xfrm>
          <a:custGeom>
            <a:avLst/>
            <a:gdLst/>
            <a:ahLst/>
            <a:cxnLst/>
            <a:rect l="l" t="t" r="r" b="b"/>
            <a:pathLst>
              <a:path w="948128" h="948128">
                <a:moveTo>
                  <a:pt x="0" y="0"/>
                </a:moveTo>
                <a:lnTo>
                  <a:pt x="948128" y="0"/>
                </a:lnTo>
                <a:lnTo>
                  <a:pt x="948128" y="948129"/>
                </a:lnTo>
                <a:lnTo>
                  <a:pt x="0" y="9481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606" t="-26363" r="-27121" b="-2636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665000" y="2691355"/>
            <a:ext cx="2516435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</a:pPr>
            <a:r>
              <a:rPr lang="en-US" sz="2100" u="none" spc="420">
                <a:solidFill>
                  <a:srgbClr val="000000"/>
                </a:solidFill>
                <a:latin typeface="Garet"/>
              </a:rPr>
              <a:t>STEP 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665000" y="2781842"/>
            <a:ext cx="3788632" cy="999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16"/>
              </a:lnSpc>
            </a:pPr>
            <a:r>
              <a:rPr lang="en-US" sz="4800">
                <a:solidFill>
                  <a:srgbClr val="000000"/>
                </a:solidFill>
                <a:latin typeface="Mont Bold"/>
              </a:rPr>
              <a:t>Share Issue</a:t>
            </a:r>
          </a:p>
        </p:txBody>
      </p:sp>
      <p:sp>
        <p:nvSpPr>
          <p:cNvPr id="7" name="Freeform 7"/>
          <p:cNvSpPr/>
          <p:nvPr/>
        </p:nvSpPr>
        <p:spPr>
          <a:xfrm>
            <a:off x="9144000" y="4848128"/>
            <a:ext cx="948128" cy="948128"/>
          </a:xfrm>
          <a:custGeom>
            <a:avLst/>
            <a:gdLst/>
            <a:ahLst/>
            <a:cxnLst/>
            <a:rect l="l" t="t" r="r" b="b"/>
            <a:pathLst>
              <a:path w="948128" h="948128">
                <a:moveTo>
                  <a:pt x="0" y="0"/>
                </a:moveTo>
                <a:lnTo>
                  <a:pt x="948128" y="0"/>
                </a:lnTo>
                <a:lnTo>
                  <a:pt x="948128" y="948129"/>
                </a:lnTo>
                <a:lnTo>
                  <a:pt x="0" y="9481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606" t="-26363" r="-27121" b="-26363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665000" y="4772505"/>
            <a:ext cx="2516435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</a:pPr>
            <a:r>
              <a:rPr lang="en-US" sz="2100" u="none" spc="420">
                <a:solidFill>
                  <a:srgbClr val="000000"/>
                </a:solidFill>
                <a:latin typeface="Garet"/>
              </a:rPr>
              <a:t>STEP 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65000" y="4862992"/>
            <a:ext cx="5667546" cy="999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16"/>
              </a:lnSpc>
            </a:pPr>
            <a:r>
              <a:rPr lang="en-US" sz="4800">
                <a:solidFill>
                  <a:srgbClr val="000000"/>
                </a:solidFill>
                <a:latin typeface="Mont Bold"/>
              </a:rPr>
              <a:t>Build Relation</a:t>
            </a:r>
          </a:p>
        </p:txBody>
      </p:sp>
      <p:sp>
        <p:nvSpPr>
          <p:cNvPr id="10" name="Freeform 10"/>
          <p:cNvSpPr/>
          <p:nvPr/>
        </p:nvSpPr>
        <p:spPr>
          <a:xfrm>
            <a:off x="9144000" y="6915697"/>
            <a:ext cx="948128" cy="948128"/>
          </a:xfrm>
          <a:custGeom>
            <a:avLst/>
            <a:gdLst/>
            <a:ahLst/>
            <a:cxnLst/>
            <a:rect l="l" t="t" r="r" b="b"/>
            <a:pathLst>
              <a:path w="948128" h="948128">
                <a:moveTo>
                  <a:pt x="0" y="0"/>
                </a:moveTo>
                <a:lnTo>
                  <a:pt x="948128" y="0"/>
                </a:lnTo>
                <a:lnTo>
                  <a:pt x="948128" y="948128"/>
                </a:lnTo>
                <a:lnTo>
                  <a:pt x="0" y="9481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606" t="-26363" r="-27121" b="-26363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665000" y="6840073"/>
            <a:ext cx="2516435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</a:pPr>
            <a:r>
              <a:rPr lang="en-US" sz="2100" u="none" spc="420">
                <a:solidFill>
                  <a:srgbClr val="000000"/>
                </a:solidFill>
                <a:latin typeface="Garet"/>
              </a:rPr>
              <a:t>STEP 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65000" y="6930561"/>
            <a:ext cx="6043328" cy="999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16"/>
              </a:lnSpc>
            </a:pPr>
            <a:r>
              <a:rPr lang="en-US" sz="4800">
                <a:solidFill>
                  <a:srgbClr val="000000"/>
                </a:solidFill>
                <a:latin typeface="Mont Bold"/>
              </a:rPr>
              <a:t>Get Advices</a:t>
            </a:r>
          </a:p>
        </p:txBody>
      </p:sp>
      <p:sp>
        <p:nvSpPr>
          <p:cNvPr id="13" name="Freeform 13"/>
          <p:cNvSpPr/>
          <p:nvPr/>
        </p:nvSpPr>
        <p:spPr>
          <a:xfrm>
            <a:off x="-6659896" y="708644"/>
            <a:ext cx="14500892" cy="8869712"/>
          </a:xfrm>
          <a:custGeom>
            <a:avLst/>
            <a:gdLst/>
            <a:ahLst/>
            <a:cxnLst/>
            <a:rect l="l" t="t" r="r" b="b"/>
            <a:pathLst>
              <a:path w="14500892" h="8869712">
                <a:moveTo>
                  <a:pt x="0" y="0"/>
                </a:moveTo>
                <a:lnTo>
                  <a:pt x="14500892" y="0"/>
                </a:lnTo>
                <a:lnTo>
                  <a:pt x="14500892" y="8869712"/>
                </a:lnTo>
                <a:lnTo>
                  <a:pt x="0" y="8869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8792508" y="1019175"/>
            <a:ext cx="15219414" cy="7333790"/>
          </a:xfrm>
          <a:custGeom>
            <a:avLst/>
            <a:gdLst/>
            <a:ahLst/>
            <a:cxnLst/>
            <a:rect l="l" t="t" r="r" b="b"/>
            <a:pathLst>
              <a:path w="15219414" h="7333790">
                <a:moveTo>
                  <a:pt x="0" y="0"/>
                </a:moveTo>
                <a:lnTo>
                  <a:pt x="15219414" y="0"/>
                </a:lnTo>
                <a:lnTo>
                  <a:pt x="15219414" y="7333790"/>
                </a:lnTo>
                <a:lnTo>
                  <a:pt x="0" y="73337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85556" y="454609"/>
            <a:ext cx="17316887" cy="9377782"/>
          </a:xfrm>
          <a:prstGeom prst="rect">
            <a:avLst/>
          </a:prstGeom>
          <a:solidFill>
            <a:srgbClr val="EFEFEF"/>
          </a:solidFill>
        </p:spPr>
      </p:sp>
      <p:sp>
        <p:nvSpPr>
          <p:cNvPr id="3" name="Freeform 3"/>
          <p:cNvSpPr/>
          <p:nvPr/>
        </p:nvSpPr>
        <p:spPr>
          <a:xfrm>
            <a:off x="1448827" y="3058994"/>
            <a:ext cx="6212094" cy="4114800"/>
          </a:xfrm>
          <a:custGeom>
            <a:avLst/>
            <a:gdLst/>
            <a:ahLst/>
            <a:cxnLst/>
            <a:rect l="l" t="t" r="r" b="b"/>
            <a:pathLst>
              <a:path w="6212094" h="4114800">
                <a:moveTo>
                  <a:pt x="0" y="0"/>
                </a:moveTo>
                <a:lnTo>
                  <a:pt x="6212094" y="0"/>
                </a:lnTo>
                <a:lnTo>
                  <a:pt x="6212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7259300" y="9258300"/>
            <a:ext cx="268055" cy="350711"/>
            <a:chOff x="0" y="0"/>
            <a:chExt cx="357406" cy="467614"/>
          </a:xfrm>
        </p:grpSpPr>
        <p:sp>
          <p:nvSpPr>
            <p:cNvPr id="5" name="Freeform 5"/>
            <p:cNvSpPr/>
            <p:nvPr/>
          </p:nvSpPr>
          <p:spPr>
            <a:xfrm rot="-5400000">
              <a:off x="40597" y="150806"/>
              <a:ext cx="467614" cy="166003"/>
            </a:xfrm>
            <a:custGeom>
              <a:avLst/>
              <a:gdLst/>
              <a:ahLst/>
              <a:cxnLst/>
              <a:rect l="l" t="t" r="r" b="b"/>
              <a:pathLst>
                <a:path w="467614" h="166003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5400000">
              <a:off x="-150806" y="150806"/>
              <a:ext cx="467614" cy="166003"/>
            </a:xfrm>
            <a:custGeom>
              <a:avLst/>
              <a:gdLst/>
              <a:ahLst/>
              <a:cxnLst/>
              <a:rect l="l" t="t" r="r" b="b"/>
              <a:pathLst>
                <a:path w="467614" h="166003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flipH="1">
            <a:off x="5827532" y="6569100"/>
            <a:ext cx="4451734" cy="604694"/>
          </a:xfrm>
          <a:custGeom>
            <a:avLst/>
            <a:gdLst/>
            <a:ahLst/>
            <a:cxnLst/>
            <a:rect l="l" t="t" r="r" b="b"/>
            <a:pathLst>
              <a:path w="4451734" h="604694">
                <a:moveTo>
                  <a:pt x="4451734" y="0"/>
                </a:moveTo>
                <a:lnTo>
                  <a:pt x="0" y="0"/>
                </a:lnTo>
                <a:lnTo>
                  <a:pt x="0" y="604694"/>
                </a:lnTo>
                <a:lnTo>
                  <a:pt x="4451734" y="604694"/>
                </a:lnTo>
                <a:lnTo>
                  <a:pt x="445173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 flipV="1">
            <a:off x="5093747" y="2836787"/>
            <a:ext cx="5185519" cy="704366"/>
          </a:xfrm>
          <a:custGeom>
            <a:avLst/>
            <a:gdLst/>
            <a:ahLst/>
            <a:cxnLst/>
            <a:rect l="l" t="t" r="r" b="b"/>
            <a:pathLst>
              <a:path w="5185519" h="704366">
                <a:moveTo>
                  <a:pt x="5185519" y="704367"/>
                </a:moveTo>
                <a:lnTo>
                  <a:pt x="0" y="704367"/>
                </a:lnTo>
                <a:lnTo>
                  <a:pt x="0" y="0"/>
                </a:lnTo>
                <a:lnTo>
                  <a:pt x="5185519" y="0"/>
                </a:lnTo>
                <a:lnTo>
                  <a:pt x="5185519" y="704367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440431" y="6745804"/>
            <a:ext cx="4785765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A6A6A6"/>
                </a:solidFill>
                <a:latin typeface="Playfair Display Semi-Bold"/>
              </a:rPr>
              <a:t>Improvement to mental health, decreases loneliness, pressure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886375" y="4715510"/>
            <a:ext cx="5372925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A6A6A6"/>
                </a:solidFill>
                <a:latin typeface="Playfair Display Semi-Bold"/>
              </a:rPr>
              <a:t>Reliable support network for emotional issues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40431" y="2393616"/>
            <a:ext cx="5372925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Playfair Display Semi-Bold"/>
              </a:rPr>
              <a:t>Encourages students to articulate their thoughts and feelings in real life</a:t>
            </a:r>
          </a:p>
        </p:txBody>
      </p:sp>
      <p:sp>
        <p:nvSpPr>
          <p:cNvPr id="12" name="Freeform 12"/>
          <p:cNvSpPr/>
          <p:nvPr/>
        </p:nvSpPr>
        <p:spPr>
          <a:xfrm>
            <a:off x="6426561" y="5002446"/>
            <a:ext cx="5181987" cy="259099"/>
          </a:xfrm>
          <a:custGeom>
            <a:avLst/>
            <a:gdLst/>
            <a:ahLst/>
            <a:cxnLst/>
            <a:rect l="l" t="t" r="r" b="b"/>
            <a:pathLst>
              <a:path w="5181987" h="259099">
                <a:moveTo>
                  <a:pt x="0" y="0"/>
                </a:moveTo>
                <a:lnTo>
                  <a:pt x="5181987" y="0"/>
                </a:lnTo>
                <a:lnTo>
                  <a:pt x="5181987" y="259100"/>
                </a:lnTo>
                <a:lnTo>
                  <a:pt x="0" y="2591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85556" y="454609"/>
            <a:ext cx="17316887" cy="9377782"/>
          </a:xfrm>
          <a:prstGeom prst="rect">
            <a:avLst/>
          </a:prstGeom>
          <a:solidFill>
            <a:srgbClr val="EFEFEF"/>
          </a:solidFill>
        </p:spPr>
      </p:sp>
      <p:sp>
        <p:nvSpPr>
          <p:cNvPr id="3" name="Freeform 3"/>
          <p:cNvSpPr/>
          <p:nvPr/>
        </p:nvSpPr>
        <p:spPr>
          <a:xfrm>
            <a:off x="1448827" y="3058994"/>
            <a:ext cx="6212094" cy="4114800"/>
          </a:xfrm>
          <a:custGeom>
            <a:avLst/>
            <a:gdLst/>
            <a:ahLst/>
            <a:cxnLst/>
            <a:rect l="l" t="t" r="r" b="b"/>
            <a:pathLst>
              <a:path w="6212094" h="4114800">
                <a:moveTo>
                  <a:pt x="0" y="0"/>
                </a:moveTo>
                <a:lnTo>
                  <a:pt x="6212094" y="0"/>
                </a:lnTo>
                <a:lnTo>
                  <a:pt x="6212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7259300" y="9258300"/>
            <a:ext cx="268055" cy="350711"/>
            <a:chOff x="0" y="0"/>
            <a:chExt cx="357406" cy="467614"/>
          </a:xfrm>
        </p:grpSpPr>
        <p:sp>
          <p:nvSpPr>
            <p:cNvPr id="5" name="Freeform 5"/>
            <p:cNvSpPr/>
            <p:nvPr/>
          </p:nvSpPr>
          <p:spPr>
            <a:xfrm rot="-5400000">
              <a:off x="40597" y="150806"/>
              <a:ext cx="467614" cy="166003"/>
            </a:xfrm>
            <a:custGeom>
              <a:avLst/>
              <a:gdLst/>
              <a:ahLst/>
              <a:cxnLst/>
              <a:rect l="l" t="t" r="r" b="b"/>
              <a:pathLst>
                <a:path w="467614" h="166003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5400000">
              <a:off x="-150806" y="150806"/>
              <a:ext cx="467614" cy="166003"/>
            </a:xfrm>
            <a:custGeom>
              <a:avLst/>
              <a:gdLst/>
              <a:ahLst/>
              <a:cxnLst/>
              <a:rect l="l" t="t" r="r" b="b"/>
              <a:pathLst>
                <a:path w="467614" h="166003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flipH="1">
            <a:off x="5827532" y="6569100"/>
            <a:ext cx="4451734" cy="604694"/>
          </a:xfrm>
          <a:custGeom>
            <a:avLst/>
            <a:gdLst/>
            <a:ahLst/>
            <a:cxnLst/>
            <a:rect l="l" t="t" r="r" b="b"/>
            <a:pathLst>
              <a:path w="4451734" h="604694">
                <a:moveTo>
                  <a:pt x="4451734" y="0"/>
                </a:moveTo>
                <a:lnTo>
                  <a:pt x="0" y="0"/>
                </a:lnTo>
                <a:lnTo>
                  <a:pt x="0" y="604694"/>
                </a:lnTo>
                <a:lnTo>
                  <a:pt x="4451734" y="604694"/>
                </a:lnTo>
                <a:lnTo>
                  <a:pt x="445173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 flipV="1">
            <a:off x="5093747" y="2836787"/>
            <a:ext cx="5185519" cy="704366"/>
          </a:xfrm>
          <a:custGeom>
            <a:avLst/>
            <a:gdLst/>
            <a:ahLst/>
            <a:cxnLst/>
            <a:rect l="l" t="t" r="r" b="b"/>
            <a:pathLst>
              <a:path w="5185519" h="704366">
                <a:moveTo>
                  <a:pt x="5185519" y="704367"/>
                </a:moveTo>
                <a:lnTo>
                  <a:pt x="0" y="704367"/>
                </a:lnTo>
                <a:lnTo>
                  <a:pt x="0" y="0"/>
                </a:lnTo>
                <a:lnTo>
                  <a:pt x="5185519" y="0"/>
                </a:lnTo>
                <a:lnTo>
                  <a:pt x="5185519" y="704367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440431" y="6745804"/>
            <a:ext cx="4785765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A6A6A6"/>
                </a:solidFill>
                <a:latin typeface="Playfair Display Semi-Bold"/>
              </a:rPr>
              <a:t>Improvement to mental health, decreases loneliness, pressure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886375" y="4715510"/>
            <a:ext cx="5372925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Playfair Display Semi-Bold"/>
              </a:rPr>
              <a:t>Reliable support network for emotional issues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40431" y="2393616"/>
            <a:ext cx="5372925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Playfair Display Semi-Bold"/>
              </a:rPr>
              <a:t>Encourages students to articulate their thoughts and feelings in real life</a:t>
            </a:r>
          </a:p>
        </p:txBody>
      </p:sp>
      <p:sp>
        <p:nvSpPr>
          <p:cNvPr id="12" name="Freeform 12"/>
          <p:cNvSpPr/>
          <p:nvPr/>
        </p:nvSpPr>
        <p:spPr>
          <a:xfrm>
            <a:off x="6426561" y="5002446"/>
            <a:ext cx="5181987" cy="259099"/>
          </a:xfrm>
          <a:custGeom>
            <a:avLst/>
            <a:gdLst/>
            <a:ahLst/>
            <a:cxnLst/>
            <a:rect l="l" t="t" r="r" b="b"/>
            <a:pathLst>
              <a:path w="5181987" h="259099">
                <a:moveTo>
                  <a:pt x="0" y="0"/>
                </a:moveTo>
                <a:lnTo>
                  <a:pt x="5181987" y="0"/>
                </a:lnTo>
                <a:lnTo>
                  <a:pt x="5181987" y="259100"/>
                </a:lnTo>
                <a:lnTo>
                  <a:pt x="0" y="2591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85556" y="454609"/>
            <a:ext cx="17316887" cy="9377782"/>
          </a:xfrm>
          <a:prstGeom prst="rect">
            <a:avLst/>
          </a:prstGeom>
          <a:solidFill>
            <a:srgbClr val="EFEFEF"/>
          </a:solidFill>
        </p:spPr>
      </p:sp>
      <p:sp>
        <p:nvSpPr>
          <p:cNvPr id="3" name="Freeform 3"/>
          <p:cNvSpPr/>
          <p:nvPr/>
        </p:nvSpPr>
        <p:spPr>
          <a:xfrm>
            <a:off x="1448827" y="3058994"/>
            <a:ext cx="6212094" cy="4114800"/>
          </a:xfrm>
          <a:custGeom>
            <a:avLst/>
            <a:gdLst/>
            <a:ahLst/>
            <a:cxnLst/>
            <a:rect l="l" t="t" r="r" b="b"/>
            <a:pathLst>
              <a:path w="6212094" h="4114800">
                <a:moveTo>
                  <a:pt x="0" y="0"/>
                </a:moveTo>
                <a:lnTo>
                  <a:pt x="6212094" y="0"/>
                </a:lnTo>
                <a:lnTo>
                  <a:pt x="6212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7259300" y="9258300"/>
            <a:ext cx="268055" cy="350711"/>
            <a:chOff x="0" y="0"/>
            <a:chExt cx="357406" cy="467614"/>
          </a:xfrm>
        </p:grpSpPr>
        <p:sp>
          <p:nvSpPr>
            <p:cNvPr id="5" name="Freeform 5"/>
            <p:cNvSpPr/>
            <p:nvPr/>
          </p:nvSpPr>
          <p:spPr>
            <a:xfrm rot="-5400000">
              <a:off x="40597" y="150806"/>
              <a:ext cx="467614" cy="166003"/>
            </a:xfrm>
            <a:custGeom>
              <a:avLst/>
              <a:gdLst/>
              <a:ahLst/>
              <a:cxnLst/>
              <a:rect l="l" t="t" r="r" b="b"/>
              <a:pathLst>
                <a:path w="467614" h="166003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5400000">
              <a:off x="-150806" y="150806"/>
              <a:ext cx="467614" cy="166003"/>
            </a:xfrm>
            <a:custGeom>
              <a:avLst/>
              <a:gdLst/>
              <a:ahLst/>
              <a:cxnLst/>
              <a:rect l="l" t="t" r="r" b="b"/>
              <a:pathLst>
                <a:path w="467614" h="166003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flipH="1">
            <a:off x="5827532" y="6569100"/>
            <a:ext cx="4451734" cy="604694"/>
          </a:xfrm>
          <a:custGeom>
            <a:avLst/>
            <a:gdLst/>
            <a:ahLst/>
            <a:cxnLst/>
            <a:rect l="l" t="t" r="r" b="b"/>
            <a:pathLst>
              <a:path w="4451734" h="604694">
                <a:moveTo>
                  <a:pt x="4451734" y="0"/>
                </a:moveTo>
                <a:lnTo>
                  <a:pt x="0" y="0"/>
                </a:lnTo>
                <a:lnTo>
                  <a:pt x="0" y="604694"/>
                </a:lnTo>
                <a:lnTo>
                  <a:pt x="4451734" y="604694"/>
                </a:lnTo>
                <a:lnTo>
                  <a:pt x="445173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 flipV="1">
            <a:off x="5093747" y="2836787"/>
            <a:ext cx="5185519" cy="704366"/>
          </a:xfrm>
          <a:custGeom>
            <a:avLst/>
            <a:gdLst/>
            <a:ahLst/>
            <a:cxnLst/>
            <a:rect l="l" t="t" r="r" b="b"/>
            <a:pathLst>
              <a:path w="5185519" h="704366">
                <a:moveTo>
                  <a:pt x="5185519" y="704367"/>
                </a:moveTo>
                <a:lnTo>
                  <a:pt x="0" y="704367"/>
                </a:lnTo>
                <a:lnTo>
                  <a:pt x="0" y="0"/>
                </a:lnTo>
                <a:lnTo>
                  <a:pt x="5185519" y="0"/>
                </a:lnTo>
                <a:lnTo>
                  <a:pt x="5185519" y="704367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440431" y="6745804"/>
            <a:ext cx="4785765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Playfair Display Semi-Bold"/>
              </a:rPr>
              <a:t>Improvement to mental health, decreases loneliness, pressure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886375" y="4715510"/>
            <a:ext cx="5372925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Playfair Display Semi-Bold"/>
              </a:rPr>
              <a:t>Reliable support network for emotional issues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40431" y="2393616"/>
            <a:ext cx="5372925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Playfair Display Semi-Bold"/>
              </a:rPr>
              <a:t>Encourages students to articulate their thoughts and feelings in real life</a:t>
            </a:r>
          </a:p>
        </p:txBody>
      </p:sp>
      <p:sp>
        <p:nvSpPr>
          <p:cNvPr id="12" name="Freeform 12"/>
          <p:cNvSpPr/>
          <p:nvPr/>
        </p:nvSpPr>
        <p:spPr>
          <a:xfrm>
            <a:off x="6426561" y="5002446"/>
            <a:ext cx="5181987" cy="259099"/>
          </a:xfrm>
          <a:custGeom>
            <a:avLst/>
            <a:gdLst/>
            <a:ahLst/>
            <a:cxnLst/>
            <a:rect l="l" t="t" r="r" b="b"/>
            <a:pathLst>
              <a:path w="5181987" h="259099">
                <a:moveTo>
                  <a:pt x="0" y="0"/>
                </a:moveTo>
                <a:lnTo>
                  <a:pt x="5181987" y="0"/>
                </a:lnTo>
                <a:lnTo>
                  <a:pt x="5181987" y="259100"/>
                </a:lnTo>
                <a:lnTo>
                  <a:pt x="0" y="2591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85556" y="454609"/>
            <a:ext cx="17316887" cy="9377782"/>
          </a:xfrm>
          <a:prstGeom prst="rect">
            <a:avLst/>
          </a:prstGeom>
          <a:solidFill>
            <a:srgbClr val="EFEFEF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3935518"/>
            <a:ext cx="16230600" cy="146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</a:pPr>
            <a:r>
              <a:rPr lang="en-US" sz="8500" u="sng">
                <a:solidFill>
                  <a:srgbClr val="000000"/>
                </a:solidFill>
                <a:latin typeface="League Spartan"/>
                <a:hlinkClick r:id="rId2" tooltip="http://pariwar.vercel.app"/>
              </a:rPr>
              <a:t>pariwar.vercel.app</a:t>
            </a:r>
          </a:p>
        </p:txBody>
      </p:sp>
      <p:sp>
        <p:nvSpPr>
          <p:cNvPr id="4" name="AutoShape 4"/>
          <p:cNvSpPr/>
          <p:nvPr/>
        </p:nvSpPr>
        <p:spPr>
          <a:xfrm>
            <a:off x="8556216" y="5472218"/>
            <a:ext cx="1175568" cy="137659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85556" y="454609"/>
            <a:ext cx="17316887" cy="9377782"/>
          </a:xfrm>
          <a:prstGeom prst="rect">
            <a:avLst/>
          </a:prstGeom>
          <a:solidFill>
            <a:srgbClr val="EFEFEF"/>
          </a:solidFill>
        </p:spPr>
      </p:sp>
      <p:sp>
        <p:nvSpPr>
          <p:cNvPr id="5" name="AutoShape 2"/>
          <p:cNvSpPr/>
          <p:nvPr/>
        </p:nvSpPr>
        <p:spPr>
          <a:xfrm>
            <a:off x="637956" y="607009"/>
            <a:ext cx="17316887" cy="9377782"/>
          </a:xfrm>
          <a:prstGeom prst="rect">
            <a:avLst/>
          </a:prstGeom>
          <a:solidFill>
            <a:srgbClr val="EFEFEF"/>
          </a:solidFill>
        </p:spPr>
      </p:sp>
    </p:spTree>
    <p:extLst>
      <p:ext uri="{BB962C8B-B14F-4D97-AF65-F5344CB8AC3E}">
        <p14:creationId xmlns:p14="http://schemas.microsoft.com/office/powerpoint/2010/main" val="9498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85556" y="454609"/>
            <a:ext cx="17316887" cy="9377782"/>
          </a:xfrm>
          <a:prstGeom prst="rect">
            <a:avLst/>
          </a:prstGeom>
          <a:solidFill>
            <a:srgbClr val="EFEFEF"/>
          </a:solidFill>
        </p:spPr>
      </p:sp>
      <p:sp>
        <p:nvSpPr>
          <p:cNvPr id="3" name="Freeform 3"/>
          <p:cNvSpPr/>
          <p:nvPr/>
        </p:nvSpPr>
        <p:spPr>
          <a:xfrm>
            <a:off x="1448827" y="3058994"/>
            <a:ext cx="6212094" cy="4114800"/>
          </a:xfrm>
          <a:custGeom>
            <a:avLst/>
            <a:gdLst/>
            <a:ahLst/>
            <a:cxnLst/>
            <a:rect l="l" t="t" r="r" b="b"/>
            <a:pathLst>
              <a:path w="6212094" h="4114800">
                <a:moveTo>
                  <a:pt x="0" y="0"/>
                </a:moveTo>
                <a:lnTo>
                  <a:pt x="6212094" y="0"/>
                </a:lnTo>
                <a:lnTo>
                  <a:pt x="6212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7259300" y="9258300"/>
            <a:ext cx="268055" cy="350711"/>
            <a:chOff x="0" y="0"/>
            <a:chExt cx="357406" cy="467614"/>
          </a:xfrm>
        </p:grpSpPr>
        <p:sp>
          <p:nvSpPr>
            <p:cNvPr id="5" name="Freeform 5"/>
            <p:cNvSpPr/>
            <p:nvPr/>
          </p:nvSpPr>
          <p:spPr>
            <a:xfrm rot="-5400000">
              <a:off x="40597" y="150806"/>
              <a:ext cx="467614" cy="166003"/>
            </a:xfrm>
            <a:custGeom>
              <a:avLst/>
              <a:gdLst/>
              <a:ahLst/>
              <a:cxnLst/>
              <a:rect l="l" t="t" r="r" b="b"/>
              <a:pathLst>
                <a:path w="467614" h="166003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5400000">
              <a:off x="-150806" y="150806"/>
              <a:ext cx="467614" cy="166003"/>
            </a:xfrm>
            <a:custGeom>
              <a:avLst/>
              <a:gdLst/>
              <a:ahLst/>
              <a:cxnLst/>
              <a:rect l="l" t="t" r="r" b="b"/>
              <a:pathLst>
                <a:path w="467614" h="166003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flipH="1">
            <a:off x="5827532" y="6569100"/>
            <a:ext cx="4451734" cy="604694"/>
          </a:xfrm>
          <a:custGeom>
            <a:avLst/>
            <a:gdLst/>
            <a:ahLst/>
            <a:cxnLst/>
            <a:rect l="l" t="t" r="r" b="b"/>
            <a:pathLst>
              <a:path w="4451734" h="604694">
                <a:moveTo>
                  <a:pt x="4451734" y="0"/>
                </a:moveTo>
                <a:lnTo>
                  <a:pt x="0" y="0"/>
                </a:lnTo>
                <a:lnTo>
                  <a:pt x="0" y="604694"/>
                </a:lnTo>
                <a:lnTo>
                  <a:pt x="4451734" y="604694"/>
                </a:lnTo>
                <a:lnTo>
                  <a:pt x="445173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 flipV="1">
            <a:off x="5093747" y="2836787"/>
            <a:ext cx="5185519" cy="704366"/>
          </a:xfrm>
          <a:custGeom>
            <a:avLst/>
            <a:gdLst/>
            <a:ahLst/>
            <a:cxnLst/>
            <a:rect l="l" t="t" r="r" b="b"/>
            <a:pathLst>
              <a:path w="5185519" h="704366">
                <a:moveTo>
                  <a:pt x="5185519" y="704367"/>
                </a:moveTo>
                <a:lnTo>
                  <a:pt x="0" y="704367"/>
                </a:lnTo>
                <a:lnTo>
                  <a:pt x="0" y="0"/>
                </a:lnTo>
                <a:lnTo>
                  <a:pt x="5185519" y="0"/>
                </a:lnTo>
                <a:lnTo>
                  <a:pt x="5185519" y="704367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440431" y="6745804"/>
            <a:ext cx="4785765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A6A6A6"/>
                </a:solidFill>
                <a:latin typeface="Playfair Display Semi-Bold"/>
              </a:rPr>
              <a:t>Leading to mental health issues, loneliness, pressure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886375" y="4715510"/>
            <a:ext cx="5372925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Playfair Display Semi-Bold"/>
              </a:rPr>
              <a:t>Due to strict environment &amp; gaps in communication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40431" y="2393616"/>
            <a:ext cx="5372925" cy="1198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Playfair Display Semi-Bold"/>
              </a:rPr>
              <a:t>Can solve their problems by discussing with specific family members, yet they can’t.</a:t>
            </a:r>
          </a:p>
        </p:txBody>
      </p:sp>
      <p:sp>
        <p:nvSpPr>
          <p:cNvPr id="12" name="Freeform 12"/>
          <p:cNvSpPr/>
          <p:nvPr/>
        </p:nvSpPr>
        <p:spPr>
          <a:xfrm>
            <a:off x="6426561" y="5002446"/>
            <a:ext cx="5181987" cy="259099"/>
          </a:xfrm>
          <a:custGeom>
            <a:avLst/>
            <a:gdLst/>
            <a:ahLst/>
            <a:cxnLst/>
            <a:rect l="l" t="t" r="r" b="b"/>
            <a:pathLst>
              <a:path w="5181987" h="259099">
                <a:moveTo>
                  <a:pt x="0" y="0"/>
                </a:moveTo>
                <a:lnTo>
                  <a:pt x="5181987" y="0"/>
                </a:lnTo>
                <a:lnTo>
                  <a:pt x="5181987" y="259100"/>
                </a:lnTo>
                <a:lnTo>
                  <a:pt x="0" y="2591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85556" y="454609"/>
            <a:ext cx="17316887" cy="9377782"/>
          </a:xfrm>
          <a:prstGeom prst="rect">
            <a:avLst/>
          </a:prstGeom>
          <a:solidFill>
            <a:srgbClr val="EFEFEF"/>
          </a:solidFill>
        </p:spPr>
      </p:sp>
      <p:sp>
        <p:nvSpPr>
          <p:cNvPr id="3" name="Freeform 3"/>
          <p:cNvSpPr/>
          <p:nvPr/>
        </p:nvSpPr>
        <p:spPr>
          <a:xfrm>
            <a:off x="1448827" y="3058994"/>
            <a:ext cx="6212094" cy="4114800"/>
          </a:xfrm>
          <a:custGeom>
            <a:avLst/>
            <a:gdLst/>
            <a:ahLst/>
            <a:cxnLst/>
            <a:rect l="l" t="t" r="r" b="b"/>
            <a:pathLst>
              <a:path w="6212094" h="4114800">
                <a:moveTo>
                  <a:pt x="0" y="0"/>
                </a:moveTo>
                <a:lnTo>
                  <a:pt x="6212094" y="0"/>
                </a:lnTo>
                <a:lnTo>
                  <a:pt x="6212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7259300" y="9258300"/>
            <a:ext cx="268055" cy="350711"/>
            <a:chOff x="0" y="0"/>
            <a:chExt cx="357406" cy="467614"/>
          </a:xfrm>
        </p:grpSpPr>
        <p:sp>
          <p:nvSpPr>
            <p:cNvPr id="5" name="Freeform 5"/>
            <p:cNvSpPr/>
            <p:nvPr/>
          </p:nvSpPr>
          <p:spPr>
            <a:xfrm rot="-5400000">
              <a:off x="40597" y="150806"/>
              <a:ext cx="467614" cy="166003"/>
            </a:xfrm>
            <a:custGeom>
              <a:avLst/>
              <a:gdLst/>
              <a:ahLst/>
              <a:cxnLst/>
              <a:rect l="l" t="t" r="r" b="b"/>
              <a:pathLst>
                <a:path w="467614" h="166003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5400000">
              <a:off x="-150806" y="150806"/>
              <a:ext cx="467614" cy="166003"/>
            </a:xfrm>
            <a:custGeom>
              <a:avLst/>
              <a:gdLst/>
              <a:ahLst/>
              <a:cxnLst/>
              <a:rect l="l" t="t" r="r" b="b"/>
              <a:pathLst>
                <a:path w="467614" h="166003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flipH="1">
            <a:off x="5827532" y="6569100"/>
            <a:ext cx="4451734" cy="604694"/>
          </a:xfrm>
          <a:custGeom>
            <a:avLst/>
            <a:gdLst/>
            <a:ahLst/>
            <a:cxnLst/>
            <a:rect l="l" t="t" r="r" b="b"/>
            <a:pathLst>
              <a:path w="4451734" h="604694">
                <a:moveTo>
                  <a:pt x="4451734" y="0"/>
                </a:moveTo>
                <a:lnTo>
                  <a:pt x="0" y="0"/>
                </a:lnTo>
                <a:lnTo>
                  <a:pt x="0" y="604694"/>
                </a:lnTo>
                <a:lnTo>
                  <a:pt x="4451734" y="604694"/>
                </a:lnTo>
                <a:lnTo>
                  <a:pt x="445173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 flipV="1">
            <a:off x="5093747" y="2836787"/>
            <a:ext cx="5185519" cy="704366"/>
          </a:xfrm>
          <a:custGeom>
            <a:avLst/>
            <a:gdLst/>
            <a:ahLst/>
            <a:cxnLst/>
            <a:rect l="l" t="t" r="r" b="b"/>
            <a:pathLst>
              <a:path w="5185519" h="704366">
                <a:moveTo>
                  <a:pt x="5185519" y="704367"/>
                </a:moveTo>
                <a:lnTo>
                  <a:pt x="0" y="704367"/>
                </a:lnTo>
                <a:lnTo>
                  <a:pt x="0" y="0"/>
                </a:lnTo>
                <a:lnTo>
                  <a:pt x="5185519" y="0"/>
                </a:lnTo>
                <a:lnTo>
                  <a:pt x="5185519" y="704367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440431" y="6745804"/>
            <a:ext cx="4785765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Playfair Display Semi-Bold"/>
              </a:rPr>
              <a:t>Leading to mental health issues, loneliness, pressure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886375" y="4715510"/>
            <a:ext cx="5372925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Playfair Display Semi-Bold"/>
              </a:rPr>
              <a:t>Due to strict environment &amp; gaps in communication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40431" y="2393616"/>
            <a:ext cx="5372925" cy="1198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Playfair Display Semi-Bold"/>
              </a:rPr>
              <a:t>Can solve their problems by discussing with specific family members, yet they can’t.</a:t>
            </a:r>
          </a:p>
        </p:txBody>
      </p:sp>
      <p:sp>
        <p:nvSpPr>
          <p:cNvPr id="12" name="Freeform 12"/>
          <p:cNvSpPr/>
          <p:nvPr/>
        </p:nvSpPr>
        <p:spPr>
          <a:xfrm>
            <a:off x="6426561" y="5002446"/>
            <a:ext cx="5181987" cy="259099"/>
          </a:xfrm>
          <a:custGeom>
            <a:avLst/>
            <a:gdLst/>
            <a:ahLst/>
            <a:cxnLst/>
            <a:rect l="l" t="t" r="r" b="b"/>
            <a:pathLst>
              <a:path w="5181987" h="259099">
                <a:moveTo>
                  <a:pt x="0" y="0"/>
                </a:moveTo>
                <a:lnTo>
                  <a:pt x="5181987" y="0"/>
                </a:lnTo>
                <a:lnTo>
                  <a:pt x="5181987" y="259100"/>
                </a:lnTo>
                <a:lnTo>
                  <a:pt x="0" y="2591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85556" y="454609"/>
            <a:ext cx="17316887" cy="9377782"/>
          </a:xfrm>
          <a:prstGeom prst="rect">
            <a:avLst/>
          </a:prstGeom>
          <a:solidFill>
            <a:srgbClr val="EFEFEF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2488389"/>
            <a:ext cx="14726713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>
                <a:solidFill>
                  <a:srgbClr val="000000"/>
                </a:solidFill>
                <a:latin typeface="League Spartan"/>
              </a:rPr>
              <a:t>Effects</a:t>
            </a:r>
          </a:p>
        </p:txBody>
      </p:sp>
      <p:sp>
        <p:nvSpPr>
          <p:cNvPr id="4" name="AutoShape 4"/>
          <p:cNvSpPr/>
          <p:nvPr/>
        </p:nvSpPr>
        <p:spPr>
          <a:xfrm>
            <a:off x="1028700" y="3724484"/>
            <a:ext cx="1175568" cy="137659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5" name="Group 5"/>
          <p:cNvGrpSpPr/>
          <p:nvPr/>
        </p:nvGrpSpPr>
        <p:grpSpPr>
          <a:xfrm>
            <a:off x="16991245" y="8907589"/>
            <a:ext cx="268055" cy="350711"/>
            <a:chOff x="0" y="0"/>
            <a:chExt cx="357406" cy="467614"/>
          </a:xfrm>
        </p:grpSpPr>
        <p:sp>
          <p:nvSpPr>
            <p:cNvPr id="6" name="Freeform 6"/>
            <p:cNvSpPr/>
            <p:nvPr/>
          </p:nvSpPr>
          <p:spPr>
            <a:xfrm rot="-5400000">
              <a:off x="40597" y="150806"/>
              <a:ext cx="467614" cy="166003"/>
            </a:xfrm>
            <a:custGeom>
              <a:avLst/>
              <a:gdLst/>
              <a:ahLst/>
              <a:cxnLst/>
              <a:rect l="l" t="t" r="r" b="b"/>
              <a:pathLst>
                <a:path w="467614" h="166003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-5400000">
              <a:off x="-150806" y="150806"/>
              <a:ext cx="467614" cy="166003"/>
            </a:xfrm>
            <a:custGeom>
              <a:avLst/>
              <a:gdLst/>
              <a:ahLst/>
              <a:cxnLst/>
              <a:rect l="l" t="t" r="r" b="b"/>
              <a:pathLst>
                <a:path w="467614" h="166003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2299757" y="5191125"/>
            <a:ext cx="4959543" cy="1887786"/>
            <a:chOff x="0" y="0"/>
            <a:chExt cx="6612725" cy="2517048"/>
          </a:xfrm>
        </p:grpSpPr>
        <p:sp>
          <p:nvSpPr>
            <p:cNvPr id="9" name="TextBox 9"/>
            <p:cNvSpPr txBox="1"/>
            <p:nvPr/>
          </p:nvSpPr>
          <p:spPr>
            <a:xfrm>
              <a:off x="0" y="700948"/>
              <a:ext cx="6612725" cy="1816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49"/>
                </a:lnSpc>
              </a:pPr>
              <a:r>
                <a:rPr lang="en-US" sz="2499">
                  <a:solidFill>
                    <a:srgbClr val="000000"/>
                  </a:solidFill>
                  <a:latin typeface="Open Sauce Light"/>
                </a:rPr>
                <a:t>Can negatively impact concentration, motivation leading to development delay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6612725" cy="5691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League Spartan"/>
                </a:rPr>
                <a:t>Poor Performance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5191125"/>
            <a:ext cx="4959543" cy="1887786"/>
            <a:chOff x="0" y="0"/>
            <a:chExt cx="6612725" cy="2517048"/>
          </a:xfrm>
        </p:grpSpPr>
        <p:sp>
          <p:nvSpPr>
            <p:cNvPr id="12" name="TextBox 12"/>
            <p:cNvSpPr txBox="1"/>
            <p:nvPr/>
          </p:nvSpPr>
          <p:spPr>
            <a:xfrm>
              <a:off x="0" y="700948"/>
              <a:ext cx="6612725" cy="1816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49"/>
                </a:lnSpc>
              </a:pPr>
              <a:r>
                <a:rPr lang="en-US" sz="2499">
                  <a:solidFill>
                    <a:srgbClr val="000000"/>
                  </a:solidFill>
                  <a:latin typeface="Open Sauce Light"/>
                </a:rPr>
                <a:t>It can affect their self-esteem, self-worth, leading to lack of confidence, expression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6612725" cy="5691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League Spartan"/>
                </a:rPr>
                <a:t>Lower Self-Esteem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635653" y="5191125"/>
            <a:ext cx="4959543" cy="1887786"/>
            <a:chOff x="0" y="0"/>
            <a:chExt cx="6612725" cy="2517048"/>
          </a:xfrm>
        </p:grpSpPr>
        <p:sp>
          <p:nvSpPr>
            <p:cNvPr id="15" name="TextBox 15"/>
            <p:cNvSpPr txBox="1"/>
            <p:nvPr/>
          </p:nvSpPr>
          <p:spPr>
            <a:xfrm>
              <a:off x="0" y="700948"/>
              <a:ext cx="6612725" cy="1816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49"/>
                </a:lnSpc>
              </a:pPr>
              <a:r>
                <a:rPr lang="en-US" sz="2499">
                  <a:solidFill>
                    <a:srgbClr val="000000"/>
                  </a:solidFill>
                  <a:latin typeface="Open Sauce Light"/>
                </a:rPr>
                <a:t>Chronic stress and anxiety can lead to physical health issues like headache, weakness, etc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6612725" cy="5691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League Spartan"/>
                </a:rPr>
                <a:t>Physical Health Problems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85556" y="454609"/>
            <a:ext cx="17316887" cy="9377782"/>
          </a:xfrm>
          <a:prstGeom prst="rect">
            <a:avLst/>
          </a:prstGeom>
          <a:solidFill>
            <a:srgbClr val="EFEFEF"/>
          </a:solidFill>
        </p:spPr>
      </p:sp>
      <p:sp>
        <p:nvSpPr>
          <p:cNvPr id="3" name="AutoShape 3"/>
          <p:cNvSpPr/>
          <p:nvPr/>
        </p:nvSpPr>
        <p:spPr>
          <a:xfrm>
            <a:off x="8556216" y="3199472"/>
            <a:ext cx="1175568" cy="137659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4" name="Group 4"/>
          <p:cNvGrpSpPr/>
          <p:nvPr/>
        </p:nvGrpSpPr>
        <p:grpSpPr>
          <a:xfrm>
            <a:off x="6436038" y="4963255"/>
            <a:ext cx="5288921" cy="2886451"/>
            <a:chOff x="0" y="0"/>
            <a:chExt cx="1392967" cy="76021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92967" cy="760217"/>
            </a:xfrm>
            <a:custGeom>
              <a:avLst/>
              <a:gdLst/>
              <a:ahLst/>
              <a:cxnLst/>
              <a:rect l="l" t="t" r="r" b="b"/>
              <a:pathLst>
                <a:path w="1392967" h="760217">
                  <a:moveTo>
                    <a:pt x="86364" y="0"/>
                  </a:moveTo>
                  <a:lnTo>
                    <a:pt x="1306603" y="0"/>
                  </a:lnTo>
                  <a:cubicBezTo>
                    <a:pt x="1329508" y="0"/>
                    <a:pt x="1351475" y="9099"/>
                    <a:pt x="1367672" y="25295"/>
                  </a:cubicBezTo>
                  <a:cubicBezTo>
                    <a:pt x="1383868" y="41492"/>
                    <a:pt x="1392967" y="63459"/>
                    <a:pt x="1392967" y="86364"/>
                  </a:cubicBezTo>
                  <a:lnTo>
                    <a:pt x="1392967" y="673853"/>
                  </a:lnTo>
                  <a:cubicBezTo>
                    <a:pt x="1392967" y="696758"/>
                    <a:pt x="1383868" y="718726"/>
                    <a:pt x="1367672" y="734922"/>
                  </a:cubicBezTo>
                  <a:cubicBezTo>
                    <a:pt x="1351475" y="751118"/>
                    <a:pt x="1329508" y="760217"/>
                    <a:pt x="1306603" y="760217"/>
                  </a:cubicBezTo>
                  <a:lnTo>
                    <a:pt x="86364" y="760217"/>
                  </a:lnTo>
                  <a:cubicBezTo>
                    <a:pt x="63459" y="760217"/>
                    <a:pt x="41492" y="751118"/>
                    <a:pt x="25295" y="734922"/>
                  </a:cubicBezTo>
                  <a:cubicBezTo>
                    <a:pt x="9099" y="718726"/>
                    <a:pt x="0" y="696758"/>
                    <a:pt x="0" y="673853"/>
                  </a:cubicBezTo>
                  <a:lnTo>
                    <a:pt x="0" y="86364"/>
                  </a:lnTo>
                  <a:cubicBezTo>
                    <a:pt x="0" y="63459"/>
                    <a:pt x="9099" y="41492"/>
                    <a:pt x="25295" y="25295"/>
                  </a:cubicBezTo>
                  <a:cubicBezTo>
                    <a:pt x="41492" y="9099"/>
                    <a:pt x="63459" y="0"/>
                    <a:pt x="8636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392967" cy="817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6563041" y="5419258"/>
            <a:ext cx="5161919" cy="10436359"/>
          </a:xfrm>
          <a:custGeom>
            <a:avLst/>
            <a:gdLst/>
            <a:ahLst/>
            <a:cxnLst/>
            <a:rect l="l" t="t" r="r" b="b"/>
            <a:pathLst>
              <a:path w="5161919" h="10436359">
                <a:moveTo>
                  <a:pt x="0" y="0"/>
                </a:moveTo>
                <a:lnTo>
                  <a:pt x="5161918" y="0"/>
                </a:lnTo>
                <a:lnTo>
                  <a:pt x="5161918" y="10436359"/>
                </a:lnTo>
                <a:lnTo>
                  <a:pt x="0" y="104363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309035" y="4705350"/>
            <a:ext cx="5669929" cy="11454403"/>
          </a:xfrm>
          <a:custGeom>
            <a:avLst/>
            <a:gdLst/>
            <a:ahLst/>
            <a:cxnLst/>
            <a:rect l="l" t="t" r="r" b="b"/>
            <a:pathLst>
              <a:path w="5669929" h="11454403">
                <a:moveTo>
                  <a:pt x="0" y="0"/>
                </a:moveTo>
                <a:lnTo>
                  <a:pt x="5669930" y="0"/>
                </a:lnTo>
                <a:lnTo>
                  <a:pt x="5669930" y="11454403"/>
                </a:lnTo>
                <a:lnTo>
                  <a:pt x="0" y="114544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1656422"/>
            <a:ext cx="16230600" cy="146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</a:pPr>
            <a:r>
              <a:rPr lang="en-US" sz="8500">
                <a:solidFill>
                  <a:srgbClr val="000000"/>
                </a:solidFill>
                <a:latin typeface="League Spartan"/>
              </a:rPr>
              <a:t>Pariwar WebApp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19304" y="3635470"/>
            <a:ext cx="8649392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Open Sauce"/>
              </a:rPr>
              <a:t>Create and build a virtual relation,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Open Sauce"/>
              </a:rPr>
              <a:t>that students are in need of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83459" y="942975"/>
            <a:ext cx="4321082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A6A6A6"/>
                </a:solidFill>
                <a:latin typeface="League Spartan"/>
              </a:rPr>
              <a:t>Incodeable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85556" y="454609"/>
            <a:ext cx="17316887" cy="9377782"/>
          </a:xfrm>
          <a:prstGeom prst="rect">
            <a:avLst/>
          </a:prstGeom>
          <a:solidFill>
            <a:srgbClr val="EFEFEF"/>
          </a:solidFill>
        </p:spPr>
      </p:sp>
      <p:sp>
        <p:nvSpPr>
          <p:cNvPr id="3" name="Freeform 3"/>
          <p:cNvSpPr/>
          <p:nvPr/>
        </p:nvSpPr>
        <p:spPr>
          <a:xfrm>
            <a:off x="6563041" y="-4495540"/>
            <a:ext cx="5161919" cy="10173142"/>
          </a:xfrm>
          <a:custGeom>
            <a:avLst/>
            <a:gdLst/>
            <a:ahLst/>
            <a:cxnLst/>
            <a:rect l="l" t="t" r="r" b="b"/>
            <a:pathLst>
              <a:path w="5161919" h="10173142">
                <a:moveTo>
                  <a:pt x="0" y="0"/>
                </a:moveTo>
                <a:lnTo>
                  <a:pt x="5161918" y="0"/>
                </a:lnTo>
                <a:lnTo>
                  <a:pt x="5161918" y="10173143"/>
                </a:lnTo>
                <a:lnTo>
                  <a:pt x="0" y="10173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58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309035" y="-5681550"/>
            <a:ext cx="5669929" cy="11454403"/>
          </a:xfrm>
          <a:custGeom>
            <a:avLst/>
            <a:gdLst/>
            <a:ahLst/>
            <a:cxnLst/>
            <a:rect l="l" t="t" r="r" b="b"/>
            <a:pathLst>
              <a:path w="5669929" h="11454403">
                <a:moveTo>
                  <a:pt x="0" y="0"/>
                </a:moveTo>
                <a:lnTo>
                  <a:pt x="5669930" y="0"/>
                </a:lnTo>
                <a:lnTo>
                  <a:pt x="5669930" y="11454403"/>
                </a:lnTo>
                <a:lnTo>
                  <a:pt x="0" y="114544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6058603"/>
            <a:ext cx="16230600" cy="174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League Spartan"/>
              </a:rPr>
              <a:t>Share thoughts and problems in a safe space, connecting for support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513764" y="8197894"/>
            <a:ext cx="7260471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Playfair Display Bold"/>
              </a:rPr>
              <a:t>Get your foot in the door</a:t>
            </a: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Placeholder 40"/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907530" y="2921830"/>
            <a:ext cx="2631281" cy="162635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marL="257175" indent="-257175" eaLnBrk="1" hangingPunct="1">
              <a:buFont typeface="Arial" panose="020B0604020202020204" pitchFamily="34" charset="0"/>
              <a:buChar char="•"/>
              <a:defRPr/>
            </a:pPr>
            <a:r>
              <a:rPr lang="en-US" sz="2000" b="1" dirty="0" smtClean="0">
                <a:solidFill>
                  <a:schemeClr val="tx2"/>
                </a:solidFill>
              </a:rPr>
              <a:t>NGOs</a:t>
            </a:r>
          </a:p>
          <a:p>
            <a:pPr marL="257175" indent="-257175" eaLnBrk="1" hangingPunct="1">
              <a:buFont typeface="Arial" panose="020B0604020202020204" pitchFamily="34" charset="0"/>
              <a:buChar char="•"/>
              <a:defRPr/>
            </a:pPr>
            <a:r>
              <a:rPr lang="en-US" sz="2000" b="1" dirty="0" smtClean="0">
                <a:solidFill>
                  <a:schemeClr val="tx2"/>
                </a:solidFill>
              </a:rPr>
              <a:t>INGOs</a:t>
            </a:r>
            <a:endParaRPr lang="en-US" altLang="en-US" sz="2000" b="1" dirty="0" smtClean="0">
              <a:solidFill>
                <a:schemeClr val="tx1">
                  <a:lumMod val="60000"/>
                  <a:lumOff val="40000"/>
                </a:schemeClr>
              </a:solidFill>
              <a:latin typeface="Calibri" panose="020F0502020204030204" pitchFamily="34" charset="0"/>
            </a:endParaRPr>
          </a:p>
          <a:p>
            <a:pPr marL="257175" indent="-257175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2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Educational </a:t>
            </a:r>
            <a:r>
              <a:rPr lang="en-US" altLang="en-US" sz="2000" b="1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Instutions</a:t>
            </a:r>
            <a:endParaRPr lang="en-GB" altLang="en-US" sz="2000" b="1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Placeholder 41"/>
          <p:cNvSpPr>
            <a:spLocks noGrp="1"/>
          </p:cNvSpPr>
          <p:nvPr>
            <p:ph type="body" sz="quarter" idx="11"/>
          </p:nvPr>
        </p:nvSpPr>
        <p:spPr bwMode="auto">
          <a:xfrm>
            <a:off x="4097482" y="1564199"/>
            <a:ext cx="3124200" cy="2295525"/>
          </a:xfrm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marL="257175" indent="-257175" eaLnBrk="1" hangingPunct="1">
              <a:buFont typeface="Arial" panose="020B0604020202020204" pitchFamily="34" charset="0"/>
              <a:buChar char="•"/>
              <a:defRPr/>
            </a:pPr>
            <a:r>
              <a:rPr lang="en-GB" sz="1600" b="1" dirty="0">
                <a:solidFill>
                  <a:schemeClr val="tx2"/>
                </a:solidFill>
              </a:rPr>
              <a:t>We provide a platform for students who can not share their issues with their family members</a:t>
            </a:r>
            <a:r>
              <a:rPr lang="en-GB" sz="1600" b="1" dirty="0" smtClean="0">
                <a:solidFill>
                  <a:schemeClr val="tx2"/>
                </a:solidFill>
              </a:rPr>
              <a:t>.</a:t>
            </a:r>
          </a:p>
          <a:p>
            <a:pPr marL="257175" indent="-257175" eaLnBrk="1" hangingPunct="1">
              <a:buFont typeface="Arial" panose="020B0604020202020204" pitchFamily="34" charset="0"/>
              <a:buChar char="•"/>
              <a:defRPr/>
            </a:pPr>
            <a:r>
              <a:rPr lang="en-GB" sz="1600" b="1" dirty="0">
                <a:solidFill>
                  <a:schemeClr val="tx2"/>
                </a:solidFill>
              </a:rPr>
              <a:t>Connecting NGO’s to students dealing with mental health issues promoting their initiatives</a:t>
            </a:r>
            <a:r>
              <a:rPr lang="en-GB" b="1" dirty="0"/>
              <a:t>.</a:t>
            </a:r>
            <a:endParaRPr lang="en-US" dirty="0" smtClean="0">
              <a:solidFill>
                <a:schemeClr val="tx2">
                  <a:lumMod val="50000"/>
                  <a:lumOff val="50000"/>
                </a:schemeClr>
              </a:solidFill>
              <a:latin typeface="Arial" charset="0"/>
              <a:ea typeface="ＭＳ Ｐゴシック" charset="0"/>
            </a:endParaRPr>
          </a:p>
          <a:p>
            <a:pPr marL="257175" indent="-257175" eaLnBrk="1" hangingPunct="1">
              <a:buFont typeface="Arial" panose="020B0604020202020204" pitchFamily="34" charset="0"/>
              <a:buChar char="•"/>
              <a:defRPr/>
            </a:pPr>
            <a:endParaRPr lang="en-GB" dirty="0">
              <a:solidFill>
                <a:schemeClr val="tx2">
                  <a:lumMod val="50000"/>
                  <a:lumOff val="50000"/>
                </a:schemeClr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052" name="Text Placeholder 42"/>
          <p:cNvSpPr>
            <a:spLocks noGrp="1" noChangeArrowheads="1"/>
          </p:cNvSpPr>
          <p:nvPr>
            <p:ph type="body" sz="quarter" idx="12"/>
          </p:nvPr>
        </p:nvSpPr>
        <p:spPr bwMode="auto">
          <a:xfrm>
            <a:off x="7723530" y="2152650"/>
            <a:ext cx="2631282" cy="39243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marL="257175" indent="-257175" eaLnBrk="1" hangingPunct="1">
              <a:buFont typeface="Arial" panose="020B0604020202020204" pitchFamily="34" charset="0"/>
              <a:buChar char="•"/>
            </a:pPr>
            <a:r>
              <a:rPr lang="en-US" altLang="en-US" sz="16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safe and anonymous space for students to share their </a:t>
            </a:r>
            <a:r>
              <a:rPr lang="en-US" altLang="en-US" sz="16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problems.</a:t>
            </a:r>
          </a:p>
          <a:p>
            <a:pPr marL="257175" indent="-257175" eaLnBrk="1" hangingPunct="1">
              <a:buFont typeface="Arial" panose="020B0604020202020204" pitchFamily="34" charset="0"/>
              <a:buChar char="•"/>
            </a:pPr>
            <a:endParaRPr lang="en-US" altLang="en-US" sz="1600" b="1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 eaLnBrk="1" hangingPunct="1">
              <a:buFont typeface="Arial" panose="020B0604020202020204" pitchFamily="34" charset="0"/>
              <a:buChar char="•"/>
            </a:pPr>
            <a:r>
              <a:rPr lang="en-US" altLang="en-US" sz="16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Personalized communication with chosen family members</a:t>
            </a:r>
            <a:r>
              <a:rPr lang="en-US" altLang="en-US" sz="16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257175" indent="-257175" eaLnBrk="1" hangingPunct="1">
              <a:buFont typeface="Arial" panose="020B0604020202020204" pitchFamily="34" charset="0"/>
              <a:buChar char="•"/>
            </a:pPr>
            <a:endParaRPr lang="en-US" altLang="en-US" sz="16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 eaLnBrk="1" hangingPunct="1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2"/>
                </a:solidFill>
              </a:rPr>
              <a:t>Students can build virtual relations also communicate and understand those issues</a:t>
            </a:r>
            <a:r>
              <a:rPr lang="en-GB" b="1" dirty="0">
                <a:solidFill>
                  <a:schemeClr val="tx2"/>
                </a:solidFill>
              </a:rPr>
              <a:t>.</a:t>
            </a:r>
            <a:endParaRPr lang="en-GB" altLang="en-US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43"/>
          <p:cNvSpPr>
            <a:spLocks noGrp="1"/>
          </p:cNvSpPr>
          <p:nvPr>
            <p:ph type="body" sz="quarter" idx="13"/>
          </p:nvPr>
        </p:nvSpPr>
        <p:spPr bwMode="auto">
          <a:xfrm>
            <a:off x="11031141" y="1564199"/>
            <a:ext cx="2631281" cy="1674302"/>
          </a:xfrm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marL="257175" indent="-257175" eaLnBrk="1" hangingPunct="1"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chemeClr val="tx2"/>
                </a:solidFill>
                <a:latin typeface="Arial" charset="0"/>
                <a:ea typeface="ＭＳ Ｐゴシック" charset="0"/>
              </a:rPr>
              <a:t>Confidential and supportive communication</a:t>
            </a:r>
          </a:p>
          <a:p>
            <a:pPr marL="257175" indent="-257175" eaLnBrk="1" hangingPunct="1">
              <a:buFont typeface="Arial" panose="020B0604020202020204" pitchFamily="34" charset="0"/>
              <a:buChar char="•"/>
              <a:defRPr/>
            </a:pPr>
            <a:endParaRPr lang="en-GB" sz="1600" b="1" dirty="0">
              <a:solidFill>
                <a:schemeClr val="tx2"/>
              </a:solidFill>
              <a:latin typeface="Arial" charset="0"/>
              <a:ea typeface="ＭＳ Ｐゴシック" charset="0"/>
            </a:endParaRPr>
          </a:p>
          <a:p>
            <a:pPr marL="257175" indent="-257175" eaLnBrk="1" hangingPunct="1"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chemeClr val="tx2"/>
                </a:solidFill>
                <a:latin typeface="Arial" charset="0"/>
                <a:ea typeface="ＭＳ Ｐゴシック" charset="0"/>
              </a:rPr>
              <a:t>Continuous support and follow-up</a:t>
            </a:r>
          </a:p>
          <a:p>
            <a:pPr marL="257175" indent="-257175" eaLnBrk="1" hangingPunct="1">
              <a:buFont typeface="Arial" panose="020B0604020202020204" pitchFamily="34" charset="0"/>
              <a:buChar char="•"/>
              <a:defRPr/>
            </a:pPr>
            <a:endParaRPr lang="en-GB" dirty="0">
              <a:solidFill>
                <a:schemeClr val="tx2">
                  <a:lumMod val="50000"/>
                  <a:lumOff val="50000"/>
                </a:schemeClr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054" name="Text Placeholder 44"/>
          <p:cNvSpPr>
            <a:spLocks noGrp="1"/>
          </p:cNvSpPr>
          <p:nvPr>
            <p:ph type="body" sz="quarter" idx="14"/>
          </p:nvPr>
        </p:nvSpPr>
        <p:spPr bwMode="auto">
          <a:xfrm>
            <a:off x="14706600" y="3039667"/>
            <a:ext cx="2631282" cy="2256233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marL="257175" indent="-257175" eaLnBrk="1" hangingPunct="1"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Students with Preliminary Stage Mental Health Issues</a:t>
            </a:r>
          </a:p>
          <a:p>
            <a:pPr marL="257175" indent="-257175" eaLnBrk="1" hangingPunct="1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 eaLnBrk="1" hangingPunct="1"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 Stage support</a:t>
            </a:r>
            <a:endParaRPr lang="en-GB" sz="1600" b="1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5" name="Text Placeholder 46"/>
          <p:cNvSpPr>
            <a:spLocks noGrp="1"/>
          </p:cNvSpPr>
          <p:nvPr>
            <p:ph type="body" sz="quarter" idx="18"/>
          </p:nvPr>
        </p:nvSpPr>
        <p:spPr bwMode="auto">
          <a:xfrm>
            <a:off x="10934105" y="4548189"/>
            <a:ext cx="1867495" cy="112871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marL="257175" indent="-257175" eaLnBrk="1" hangingPunct="1"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app</a:t>
            </a:r>
          </a:p>
          <a:p>
            <a:pPr marL="257175" indent="-257175" eaLnBrk="1" hangingPunct="1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 eaLnBrk="1" hangingPunct="1"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  <a:endParaRPr lang="en-GB" sz="1600" b="1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6" name="Text Placeholder 47"/>
          <p:cNvSpPr>
            <a:spLocks noGrp="1" noChangeArrowheads="1"/>
          </p:cNvSpPr>
          <p:nvPr>
            <p:ph type="body" sz="quarter" idx="20"/>
          </p:nvPr>
        </p:nvSpPr>
        <p:spPr bwMode="auto">
          <a:xfrm>
            <a:off x="770333" y="7281792"/>
            <a:ext cx="6841331" cy="21717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altLang="en-US" sz="16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Marketing</a:t>
            </a:r>
            <a:r>
              <a:rPr lang="en-GB" altLang="en-US" dirty="0" smtClean="0">
                <a:solidFill>
                  <a:srgbClr val="9191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altLang="en-US" dirty="0" smtClean="0">
                <a:solidFill>
                  <a:srgbClr val="91919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altLang="en-US" dirty="0" smtClean="0">
              <a:solidFill>
                <a:srgbClr val="9191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GB" altLang="en-US" sz="16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 Driven</a:t>
            </a:r>
            <a:endParaRPr lang="en-GB" altLang="en-US" sz="16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en-GB" altLang="en-US" dirty="0" smtClean="0">
              <a:solidFill>
                <a:srgbClr val="9191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GB" altLang="en-US" sz="16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Fixed Costs </a:t>
            </a:r>
            <a:r>
              <a:rPr lang="en-GB" altLang="en-US" sz="16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(salaries, rents, utilities), </a:t>
            </a:r>
            <a:r>
              <a:rPr lang="en-GB" altLang="en-US" sz="16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 Costs (cloud storage)</a:t>
            </a:r>
            <a:endParaRPr lang="en-GB" altLang="en-US" sz="1600" b="1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7" name="Text Placeholder 48"/>
          <p:cNvSpPr>
            <a:spLocks noGrp="1" noChangeArrowheads="1"/>
          </p:cNvSpPr>
          <p:nvPr>
            <p:ph type="body" sz="quarter" idx="21"/>
          </p:nvPr>
        </p:nvSpPr>
        <p:spPr bwMode="auto">
          <a:xfrm>
            <a:off x="9298782" y="7315200"/>
            <a:ext cx="6800850" cy="21717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r>
              <a:rPr lang="en-GB" sz="1800" b="1" dirty="0"/>
              <a:t>Direct integration with NGO: </a:t>
            </a:r>
          </a:p>
          <a:p>
            <a:r>
              <a:rPr lang="en-GB" sz="1600" b="1" dirty="0"/>
              <a:t>We can directly work with NGOs and INGOs to conduct their programs regarding mental health problem for students</a:t>
            </a:r>
            <a:r>
              <a:rPr lang="en-GB" sz="1600" b="1" dirty="0" smtClean="0"/>
              <a:t>.</a:t>
            </a:r>
          </a:p>
          <a:p>
            <a:endParaRPr lang="en-GB" sz="1600" b="1" dirty="0"/>
          </a:p>
          <a:p>
            <a:r>
              <a:rPr lang="en-GB" sz="1800" b="1" dirty="0"/>
              <a:t>Event Promotions </a:t>
            </a:r>
            <a:endParaRPr lang="en-GB" sz="1800" b="1" dirty="0" smtClean="0"/>
          </a:p>
          <a:p>
            <a:r>
              <a:rPr lang="en-GB" sz="1600" b="1" dirty="0" smtClean="0"/>
              <a:t>Promote </a:t>
            </a:r>
            <a:r>
              <a:rPr lang="en-GB" sz="1600" b="1" dirty="0"/>
              <a:t>and highlight programs  initiatives of related institutes like educational, recovery and governmental agencies .</a:t>
            </a:r>
            <a:endParaRPr lang="en-GB" sz="1600" b="1" dirty="0"/>
          </a:p>
        </p:txBody>
      </p:sp>
      <p:sp>
        <p:nvSpPr>
          <p:cNvPr id="2058" name="Text Placeholder 49"/>
          <p:cNvSpPr>
            <a:spLocks noGrp="1"/>
          </p:cNvSpPr>
          <p:nvPr>
            <p:ph type="body" sz="quarter" idx="2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alt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Pariwar</a:t>
            </a:r>
            <a:r>
              <a:rPr lang="en-GB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web app</a:t>
            </a:r>
            <a:endParaRPr lang="en-GB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9" name="Text Placeholder 50"/>
          <p:cNvSpPr>
            <a:spLocks noGrp="1"/>
          </p:cNvSpPr>
          <p:nvPr>
            <p:ph type="body" sz="quarter" idx="23"/>
          </p:nvPr>
        </p:nvSpPr>
        <p:spPr bwMode="auto">
          <a:xfrm>
            <a:off x="10241757" y="571500"/>
            <a:ext cx="2105025" cy="3429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Incodeable</a:t>
            </a:r>
            <a:endParaRPr lang="en-GB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60" name="Text Placeholder 68"/>
          <p:cNvSpPr>
            <a:spLocks noGrp="1"/>
          </p:cNvSpPr>
          <p:nvPr>
            <p:ph type="body" sz="quarter" idx="24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13/06/2024</a:t>
            </a:r>
            <a:endParaRPr lang="en-GB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61" name="Text Placeholder 69"/>
          <p:cNvSpPr>
            <a:spLocks noGrp="1"/>
          </p:cNvSpPr>
          <p:nvPr>
            <p:ph type="body" sz="quarter" idx="25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1.0</a:t>
            </a:r>
            <a:endParaRPr lang="en-GB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63" name="Text Placeholder 2095"/>
          <p:cNvSpPr>
            <a:spLocks noGrp="1"/>
          </p:cNvSpPr>
          <p:nvPr>
            <p:ph type="body" sz="quarter" idx="16"/>
          </p:nvPr>
        </p:nvSpPr>
        <p:spPr bwMode="auto">
          <a:xfrm>
            <a:off x="4190999" y="4420169"/>
            <a:ext cx="2631282" cy="229552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resources , servers and hosting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</a:t>
            </a:r>
            <a:r>
              <a:rPr lang="en-US" sz="16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student communities for outreach</a:t>
            </a:r>
          </a:p>
        </p:txBody>
      </p:sp>
      <p:sp>
        <p:nvSpPr>
          <p:cNvPr id="2064" name="Rectangle 80"/>
          <p:cNvSpPr>
            <a:spLocks noChangeArrowheads="1"/>
          </p:cNvSpPr>
          <p:nvPr/>
        </p:nvSpPr>
        <p:spPr bwMode="auto">
          <a:xfrm>
            <a:off x="1714501" y="-253914"/>
            <a:ext cx="184731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700">
              <a:solidFill>
                <a:srgbClr val="4444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02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85556" y="473659"/>
            <a:ext cx="17316887" cy="9377782"/>
          </a:xfrm>
          <a:prstGeom prst="rect">
            <a:avLst/>
          </a:prstGeom>
          <a:solidFill>
            <a:srgbClr val="EFEFEF"/>
          </a:solidFill>
        </p:spPr>
      </p:sp>
      <p:grpSp>
        <p:nvGrpSpPr>
          <p:cNvPr id="3" name="Group 3"/>
          <p:cNvGrpSpPr/>
          <p:nvPr/>
        </p:nvGrpSpPr>
        <p:grpSpPr>
          <a:xfrm>
            <a:off x="1958363" y="3376480"/>
            <a:ext cx="7351443" cy="4764045"/>
            <a:chOff x="0" y="0"/>
            <a:chExt cx="1936183" cy="12547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36183" cy="1254728"/>
            </a:xfrm>
            <a:custGeom>
              <a:avLst/>
              <a:gdLst/>
              <a:ahLst/>
              <a:cxnLst/>
              <a:rect l="l" t="t" r="r" b="b"/>
              <a:pathLst>
                <a:path w="1936183" h="1254728">
                  <a:moveTo>
                    <a:pt x="0" y="0"/>
                  </a:moveTo>
                  <a:lnTo>
                    <a:pt x="1936183" y="0"/>
                  </a:lnTo>
                  <a:lnTo>
                    <a:pt x="1936183" y="1254728"/>
                  </a:lnTo>
                  <a:lnTo>
                    <a:pt x="0" y="1254728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936183" cy="1311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894342" y="4257350"/>
            <a:ext cx="7479484" cy="3404841"/>
          </a:xfrm>
          <a:custGeom>
            <a:avLst/>
            <a:gdLst/>
            <a:ahLst/>
            <a:cxnLst/>
            <a:rect l="l" t="t" r="r" b="b"/>
            <a:pathLst>
              <a:path w="7479484" h="3404841">
                <a:moveTo>
                  <a:pt x="0" y="0"/>
                </a:moveTo>
                <a:lnTo>
                  <a:pt x="7479484" y="0"/>
                </a:lnTo>
                <a:lnTo>
                  <a:pt x="7479484" y="3404841"/>
                </a:lnTo>
                <a:lnTo>
                  <a:pt x="0" y="3404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8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3253837"/>
            <a:ext cx="9210768" cy="5633920"/>
          </a:xfrm>
          <a:custGeom>
            <a:avLst/>
            <a:gdLst/>
            <a:ahLst/>
            <a:cxnLst/>
            <a:rect l="l" t="t" r="r" b="b"/>
            <a:pathLst>
              <a:path w="9210768" h="5633920">
                <a:moveTo>
                  <a:pt x="0" y="0"/>
                </a:moveTo>
                <a:lnTo>
                  <a:pt x="9210768" y="0"/>
                </a:lnTo>
                <a:lnTo>
                  <a:pt x="9210768" y="5633920"/>
                </a:lnTo>
                <a:lnTo>
                  <a:pt x="0" y="56339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7259300" y="9258300"/>
            <a:ext cx="268055" cy="350711"/>
            <a:chOff x="0" y="0"/>
            <a:chExt cx="357406" cy="467614"/>
          </a:xfrm>
        </p:grpSpPr>
        <p:sp>
          <p:nvSpPr>
            <p:cNvPr id="9" name="Freeform 9"/>
            <p:cNvSpPr/>
            <p:nvPr/>
          </p:nvSpPr>
          <p:spPr>
            <a:xfrm rot="-5400000">
              <a:off x="40597" y="150806"/>
              <a:ext cx="467614" cy="166003"/>
            </a:xfrm>
            <a:custGeom>
              <a:avLst/>
              <a:gdLst/>
              <a:ahLst/>
              <a:cxnLst/>
              <a:rect l="l" t="t" r="r" b="b"/>
              <a:pathLst>
                <a:path w="467614" h="166003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-5400000">
              <a:off x="-150806" y="150806"/>
              <a:ext cx="467614" cy="166003"/>
            </a:xfrm>
            <a:custGeom>
              <a:avLst/>
              <a:gdLst/>
              <a:ahLst/>
              <a:cxnLst/>
              <a:rect l="l" t="t" r="r" b="b"/>
              <a:pathLst>
                <a:path w="467614" h="166003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435171" y="1867846"/>
            <a:ext cx="5234560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612">
                <a:solidFill>
                  <a:srgbClr val="000000"/>
                </a:solidFill>
                <a:latin typeface="Playfair Display Ultra-Bold"/>
              </a:rPr>
              <a:t>ABOUT 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304519" y="5727897"/>
            <a:ext cx="5372925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Playfair Display Semi-Bold"/>
              </a:rPr>
              <a:t>Focused for preliminary &amp; post-stage mental support for students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304519" y="7325793"/>
            <a:ext cx="5372925" cy="1198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Playfair Display Semi-Bold"/>
              </a:rPr>
              <a:t>Connecting NGO’s to students dealing with mental health issues promoting their initiatives.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304519" y="3991573"/>
            <a:ext cx="5372925" cy="1198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Playfair Display Bold"/>
              </a:rPr>
              <a:t>Students can build virtual relations also communicate and understand those issues.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304519" y="2030693"/>
            <a:ext cx="5372925" cy="1198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Playfair Display Semi-Bold"/>
              </a:rPr>
              <a:t>We provide a platform for students who can not share their issues with their family members.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39468" y="4015702"/>
            <a:ext cx="657857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League Spartan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39468" y="2061520"/>
            <a:ext cx="657857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League Spartan"/>
              </a:rPr>
              <a:t>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39468" y="5682812"/>
            <a:ext cx="657857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League Spartan"/>
              </a:rPr>
              <a:t>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39468" y="7349922"/>
            <a:ext cx="657857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League Spartan"/>
              </a:rPr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85556" y="473659"/>
            <a:ext cx="17316887" cy="9377782"/>
          </a:xfrm>
          <a:prstGeom prst="rect">
            <a:avLst/>
          </a:prstGeom>
          <a:solidFill>
            <a:srgbClr val="EFEFEF"/>
          </a:solidFill>
        </p:spPr>
      </p:sp>
      <p:grpSp>
        <p:nvGrpSpPr>
          <p:cNvPr id="3" name="Group 3"/>
          <p:cNvGrpSpPr/>
          <p:nvPr/>
        </p:nvGrpSpPr>
        <p:grpSpPr>
          <a:xfrm>
            <a:off x="7309161" y="1393303"/>
            <a:ext cx="3634418" cy="3086100"/>
            <a:chOff x="0" y="0"/>
            <a:chExt cx="95721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57213" cy="812800"/>
            </a:xfrm>
            <a:custGeom>
              <a:avLst/>
              <a:gdLst/>
              <a:ahLst/>
              <a:cxnLst/>
              <a:rect l="l" t="t" r="r" b="b"/>
              <a:pathLst>
                <a:path w="957213" h="812800">
                  <a:moveTo>
                    <a:pt x="76686" y="0"/>
                  </a:moveTo>
                  <a:lnTo>
                    <a:pt x="880527" y="0"/>
                  </a:lnTo>
                  <a:cubicBezTo>
                    <a:pt x="900865" y="0"/>
                    <a:pt x="920371" y="8079"/>
                    <a:pt x="934752" y="22461"/>
                  </a:cubicBezTo>
                  <a:cubicBezTo>
                    <a:pt x="949134" y="36842"/>
                    <a:pt x="957213" y="56348"/>
                    <a:pt x="957213" y="76686"/>
                  </a:cubicBezTo>
                  <a:lnTo>
                    <a:pt x="957213" y="736114"/>
                  </a:lnTo>
                  <a:cubicBezTo>
                    <a:pt x="957213" y="756452"/>
                    <a:pt x="949134" y="775958"/>
                    <a:pt x="934752" y="790339"/>
                  </a:cubicBezTo>
                  <a:cubicBezTo>
                    <a:pt x="920371" y="804721"/>
                    <a:pt x="900865" y="812800"/>
                    <a:pt x="880527" y="812800"/>
                  </a:cubicBezTo>
                  <a:lnTo>
                    <a:pt x="76686" y="812800"/>
                  </a:lnTo>
                  <a:cubicBezTo>
                    <a:pt x="56348" y="812800"/>
                    <a:pt x="36842" y="804721"/>
                    <a:pt x="22461" y="790339"/>
                  </a:cubicBezTo>
                  <a:cubicBezTo>
                    <a:pt x="8079" y="775958"/>
                    <a:pt x="0" y="756452"/>
                    <a:pt x="0" y="736114"/>
                  </a:cubicBezTo>
                  <a:lnTo>
                    <a:pt x="0" y="76686"/>
                  </a:lnTo>
                  <a:cubicBezTo>
                    <a:pt x="0" y="56348"/>
                    <a:pt x="8079" y="36842"/>
                    <a:pt x="22461" y="22461"/>
                  </a:cubicBezTo>
                  <a:cubicBezTo>
                    <a:pt x="36842" y="8079"/>
                    <a:pt x="56348" y="0"/>
                    <a:pt x="76686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57213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309161" y="1734885"/>
            <a:ext cx="3634418" cy="7523415"/>
          </a:xfrm>
          <a:custGeom>
            <a:avLst/>
            <a:gdLst/>
            <a:ahLst/>
            <a:cxnLst/>
            <a:rect l="l" t="t" r="r" b="b"/>
            <a:pathLst>
              <a:path w="3634418" h="7523415">
                <a:moveTo>
                  <a:pt x="0" y="0"/>
                </a:moveTo>
                <a:lnTo>
                  <a:pt x="3634418" y="0"/>
                </a:lnTo>
                <a:lnTo>
                  <a:pt x="3634418" y="7523415"/>
                </a:lnTo>
                <a:lnTo>
                  <a:pt x="0" y="75234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93" r="-119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523979" y="1230408"/>
            <a:ext cx="5240042" cy="8601983"/>
          </a:xfrm>
          <a:custGeom>
            <a:avLst/>
            <a:gdLst/>
            <a:ahLst/>
            <a:cxnLst/>
            <a:rect l="l" t="t" r="r" b="b"/>
            <a:pathLst>
              <a:path w="5240042" h="8601983">
                <a:moveTo>
                  <a:pt x="0" y="0"/>
                </a:moveTo>
                <a:lnTo>
                  <a:pt x="5240042" y="0"/>
                </a:lnTo>
                <a:lnTo>
                  <a:pt x="5240042" y="8601983"/>
                </a:lnTo>
                <a:lnTo>
                  <a:pt x="0" y="86019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8700" y="8907589"/>
            <a:ext cx="268055" cy="350711"/>
            <a:chOff x="0" y="0"/>
            <a:chExt cx="357406" cy="467614"/>
          </a:xfrm>
        </p:grpSpPr>
        <p:sp>
          <p:nvSpPr>
            <p:cNvPr id="9" name="Freeform 9"/>
            <p:cNvSpPr/>
            <p:nvPr/>
          </p:nvSpPr>
          <p:spPr>
            <a:xfrm rot="-5400000">
              <a:off x="40597" y="150806"/>
              <a:ext cx="467614" cy="166003"/>
            </a:xfrm>
            <a:custGeom>
              <a:avLst/>
              <a:gdLst/>
              <a:ahLst/>
              <a:cxnLst/>
              <a:rect l="l" t="t" r="r" b="b"/>
              <a:pathLst>
                <a:path w="467614" h="166003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-5400000">
              <a:off x="-150806" y="150806"/>
              <a:ext cx="467614" cy="166003"/>
            </a:xfrm>
            <a:custGeom>
              <a:avLst/>
              <a:gdLst/>
              <a:ahLst/>
              <a:cxnLst/>
              <a:rect l="l" t="t" r="r" b="b"/>
              <a:pathLst>
                <a:path w="467614" h="166003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028700" y="4273867"/>
            <a:ext cx="549527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League Spartan"/>
              </a:rPr>
              <a:t>Revenue Model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46268" y="5095875"/>
            <a:ext cx="5077711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uce Light"/>
              </a:rPr>
              <a:t>There are two major revenue models currently that helps us conduct our business smoothly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17441" y="2374195"/>
            <a:ext cx="4098408" cy="198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2000">
                <a:solidFill>
                  <a:srgbClr val="000000"/>
                </a:solidFill>
                <a:latin typeface="Open Sauce Bold"/>
              </a:rPr>
              <a:t>Direct integration with NGO: </a:t>
            </a:r>
          </a:p>
          <a:p>
            <a:pPr algn="l">
              <a:lnSpc>
                <a:spcPts val="3200"/>
              </a:lnSpc>
            </a:pPr>
            <a:r>
              <a:rPr lang="en-US" sz="2000">
                <a:solidFill>
                  <a:srgbClr val="000000"/>
                </a:solidFill>
                <a:latin typeface="Open Sauce Light"/>
              </a:rPr>
              <a:t>We can directly work with NGOs and INGOs to conduct their programs regarding mental health problem for students.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17441" y="5561013"/>
            <a:ext cx="4098408" cy="205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2000" dirty="0">
                <a:solidFill>
                  <a:srgbClr val="000000"/>
                </a:solidFill>
                <a:latin typeface="Open Sauce Bold"/>
              </a:rPr>
              <a:t>Event Promotions</a:t>
            </a:r>
          </a:p>
          <a:p>
            <a:pPr algn="l">
              <a:lnSpc>
                <a:spcPts val="3200"/>
              </a:lnSpc>
            </a:pPr>
            <a:r>
              <a:rPr lang="en-US" sz="2000" smtClean="0">
                <a:solidFill>
                  <a:srgbClr val="000000"/>
                </a:solidFill>
                <a:latin typeface="Open Sauce Light"/>
              </a:rPr>
              <a:t>Promote </a:t>
            </a:r>
            <a:r>
              <a:rPr lang="en-US" sz="2000">
                <a:solidFill>
                  <a:srgbClr val="000000"/>
                </a:solidFill>
                <a:latin typeface="Open Sauce Light"/>
              </a:rPr>
              <a:t>and highlight programs  initiatives of related institutes like educational, recovery and governmental agencies 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764021" y="5618163"/>
            <a:ext cx="46767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League Spartan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764021" y="2431345"/>
            <a:ext cx="46767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League Spartan"/>
              </a:rPr>
              <a:t>01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Neos Chronos">
      <a:dk1>
        <a:srgbClr val="444444"/>
      </a:dk1>
      <a:lt1>
        <a:sysClr val="window" lastClr="FFFFFF"/>
      </a:lt1>
      <a:dk2>
        <a:srgbClr val="222222"/>
      </a:dk2>
      <a:lt2>
        <a:srgbClr val="F3F3F3"/>
      </a:lt2>
      <a:accent1>
        <a:srgbClr val="669933"/>
      </a:accent1>
      <a:accent2>
        <a:srgbClr val="38BEEA"/>
      </a:accent2>
      <a:accent3>
        <a:srgbClr val="EA38C0"/>
      </a:accent3>
      <a:accent4>
        <a:srgbClr val="EABB38"/>
      </a:accent4>
      <a:accent5>
        <a:srgbClr val="788C92"/>
      </a:accent5>
      <a:accent6>
        <a:srgbClr val="EA6238"/>
      </a:accent6>
      <a:hlink>
        <a:srgbClr val="787828"/>
      </a:hlink>
      <a:folHlink>
        <a:srgbClr val="9AA2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543</Words>
  <Application>Microsoft Office PowerPoint</Application>
  <PresentationFormat>Custom</PresentationFormat>
  <Paragraphs>94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31" baseType="lpstr">
      <vt:lpstr>Open Sauce</vt:lpstr>
      <vt:lpstr>Calibri</vt:lpstr>
      <vt:lpstr>Mont Bold</vt:lpstr>
      <vt:lpstr>Open Sauce Light</vt:lpstr>
      <vt:lpstr>MS PGothic</vt:lpstr>
      <vt:lpstr>MS PGothic</vt:lpstr>
      <vt:lpstr>Playfair Display Ultra-Bold</vt:lpstr>
      <vt:lpstr>Playfair Display Bold</vt:lpstr>
      <vt:lpstr>Playfair Display Semi-Bold</vt:lpstr>
      <vt:lpstr>Garet</vt:lpstr>
      <vt:lpstr>Open Sauce Bold</vt:lpstr>
      <vt:lpstr>League Spartan</vt:lpstr>
      <vt:lpstr>Arial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incodeable_iicquest</dc:title>
  <cp:lastModifiedBy>acer</cp:lastModifiedBy>
  <cp:revision>4</cp:revision>
  <dcterms:created xsi:type="dcterms:W3CDTF">2006-08-16T00:00:00Z</dcterms:created>
  <dcterms:modified xsi:type="dcterms:W3CDTF">2024-06-13T17:44:16Z</dcterms:modified>
  <dc:identifier>DAGHQoje7Xo</dc:identifier>
</cp:coreProperties>
</file>